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404" r:id="rId5"/>
    <p:sldId id="418" r:id="rId6"/>
    <p:sldId id="403" r:id="rId7"/>
    <p:sldId id="408" r:id="rId8"/>
    <p:sldId id="394" r:id="rId9"/>
    <p:sldId id="406" r:id="rId10"/>
    <p:sldId id="409" r:id="rId11"/>
    <p:sldId id="410" r:id="rId12"/>
    <p:sldId id="396" r:id="rId13"/>
    <p:sldId id="414" r:id="rId14"/>
    <p:sldId id="412" r:id="rId15"/>
    <p:sldId id="411" r:id="rId16"/>
    <p:sldId id="413" r:id="rId17"/>
    <p:sldId id="415" r:id="rId18"/>
    <p:sldId id="416" r:id="rId19"/>
    <p:sldId id="417" r:id="rId20"/>
    <p:sldId id="270"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ynne Cerdas ISCA" initials="CCI" lastIdx="11" clrIdx="0"/>
  <p:cmAuthor id="2" name="Rose-Marie Repond" initials="RR" lastIdx="1" clrIdx="1">
    <p:extLst>
      <p:ext uri="{19B8F6BF-5375-455C-9EA6-DF929625EA0E}">
        <p15:presenceInfo xmlns:p15="http://schemas.microsoft.com/office/powerpoint/2012/main" userId="Rose-Marie Repon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1D72E"/>
    <a:srgbClr val="005187"/>
    <a:srgbClr val="878786"/>
    <a:srgbClr val="D9D9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10" autoAdjust="0"/>
    <p:restoredTop sz="87170" autoAdjust="0"/>
  </p:normalViewPr>
  <p:slideViewPr>
    <p:cSldViewPr snapToGrid="0">
      <p:cViewPr varScale="1">
        <p:scale>
          <a:sx n="91" d="100"/>
          <a:sy n="91" d="100"/>
        </p:scale>
        <p:origin x="80" y="3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5562" tIns="47781" rIns="95562" bIns="47781" rtlCol="0"/>
          <a:lstStyle>
            <a:lvl1pPr algn="l">
              <a:defRPr sz="1300"/>
            </a:lvl1pPr>
          </a:lstStyle>
          <a:p>
            <a:endParaRPr lang="en-GB" dirty="0"/>
          </a:p>
        </p:txBody>
      </p:sp>
      <p:sp>
        <p:nvSpPr>
          <p:cNvPr id="3" name="Date Placeholder 2"/>
          <p:cNvSpPr>
            <a:spLocks noGrp="1"/>
          </p:cNvSpPr>
          <p:nvPr>
            <p:ph type="dt" sz="quarter" idx="1"/>
          </p:nvPr>
        </p:nvSpPr>
        <p:spPr>
          <a:xfrm>
            <a:off x="3850443" y="0"/>
            <a:ext cx="2945660" cy="498056"/>
          </a:xfrm>
          <a:prstGeom prst="rect">
            <a:avLst/>
          </a:prstGeom>
        </p:spPr>
        <p:txBody>
          <a:bodyPr vert="horz" lIns="95562" tIns="47781" rIns="95562" bIns="47781" rtlCol="0"/>
          <a:lstStyle>
            <a:lvl1pPr algn="r">
              <a:defRPr sz="1300"/>
            </a:lvl1pPr>
          </a:lstStyle>
          <a:p>
            <a:fld id="{7A308A02-593D-4009-8FAD-EEF130C2E090}" type="datetimeFigureOut">
              <a:rPr lang="en-GB" smtClean="0"/>
              <a:t>14/04/2021</a:t>
            </a:fld>
            <a:endParaRPr lang="en-GB" dirty="0"/>
          </a:p>
        </p:txBody>
      </p:sp>
      <p:sp>
        <p:nvSpPr>
          <p:cNvPr id="4" name="Footer Placeholder 3"/>
          <p:cNvSpPr>
            <a:spLocks noGrp="1"/>
          </p:cNvSpPr>
          <p:nvPr>
            <p:ph type="ftr" sz="quarter" idx="2"/>
          </p:nvPr>
        </p:nvSpPr>
        <p:spPr>
          <a:xfrm>
            <a:off x="0" y="9428584"/>
            <a:ext cx="2945660" cy="498055"/>
          </a:xfrm>
          <a:prstGeom prst="rect">
            <a:avLst/>
          </a:prstGeom>
        </p:spPr>
        <p:txBody>
          <a:bodyPr vert="horz" lIns="95562" tIns="47781" rIns="95562" bIns="47781"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50443" y="9428584"/>
            <a:ext cx="2945660" cy="498055"/>
          </a:xfrm>
          <a:prstGeom prst="rect">
            <a:avLst/>
          </a:prstGeom>
        </p:spPr>
        <p:txBody>
          <a:bodyPr vert="horz" lIns="95562" tIns="47781" rIns="95562" bIns="47781" rtlCol="0" anchor="b"/>
          <a:lstStyle>
            <a:lvl1pPr algn="r">
              <a:defRPr sz="1300"/>
            </a:lvl1pPr>
          </a:lstStyle>
          <a:p>
            <a:fld id="{492CF1DA-F240-4D84-B89E-BED2F52E2802}" type="slidenum">
              <a:rPr lang="en-GB" smtClean="0"/>
              <a:t>‹N°›</a:t>
            </a:fld>
            <a:endParaRPr lang="en-GB" dirty="0"/>
          </a:p>
        </p:txBody>
      </p:sp>
    </p:spTree>
    <p:extLst>
      <p:ext uri="{BB962C8B-B14F-4D97-AF65-F5344CB8AC3E}">
        <p14:creationId xmlns:p14="http://schemas.microsoft.com/office/powerpoint/2010/main" val="2300489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293" cy="496882"/>
          </a:xfrm>
          <a:prstGeom prst="rect">
            <a:avLst/>
          </a:prstGeom>
        </p:spPr>
        <p:txBody>
          <a:bodyPr vert="horz" lIns="90434" tIns="45217" rIns="90434" bIns="45217" rtlCol="0"/>
          <a:lstStyle>
            <a:lvl1pPr algn="l">
              <a:defRPr sz="1200"/>
            </a:lvl1pPr>
          </a:lstStyle>
          <a:p>
            <a:endParaRPr lang="en-GB" dirty="0"/>
          </a:p>
        </p:txBody>
      </p:sp>
      <p:sp>
        <p:nvSpPr>
          <p:cNvPr id="3" name="Date Placeholder 2"/>
          <p:cNvSpPr>
            <a:spLocks noGrp="1"/>
          </p:cNvSpPr>
          <p:nvPr>
            <p:ph type="dt" idx="1"/>
          </p:nvPr>
        </p:nvSpPr>
        <p:spPr>
          <a:xfrm>
            <a:off x="3850815" y="0"/>
            <a:ext cx="2945293" cy="496882"/>
          </a:xfrm>
          <a:prstGeom prst="rect">
            <a:avLst/>
          </a:prstGeom>
        </p:spPr>
        <p:txBody>
          <a:bodyPr vert="horz" lIns="90434" tIns="45217" rIns="90434" bIns="45217" rtlCol="0"/>
          <a:lstStyle>
            <a:lvl1pPr algn="r">
              <a:defRPr sz="1200"/>
            </a:lvl1pPr>
          </a:lstStyle>
          <a:p>
            <a:fld id="{54FAA246-C727-4365-B1FC-6045FDB009A9}" type="datetimeFigureOut">
              <a:rPr lang="en-GB" smtClean="0"/>
              <a:t>14/04/2021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34" tIns="45217" rIns="90434" bIns="45217" rtlCol="0" anchor="ctr"/>
          <a:lstStyle/>
          <a:p>
            <a:endParaRPr lang="en-GB" dirty="0"/>
          </a:p>
        </p:txBody>
      </p:sp>
      <p:sp>
        <p:nvSpPr>
          <p:cNvPr id="5" name="Notes Placeholder 4"/>
          <p:cNvSpPr>
            <a:spLocks noGrp="1"/>
          </p:cNvSpPr>
          <p:nvPr>
            <p:ph type="body" sz="quarter" idx="3"/>
          </p:nvPr>
        </p:nvSpPr>
        <p:spPr>
          <a:xfrm>
            <a:off x="679924" y="4776989"/>
            <a:ext cx="5437827" cy="3909016"/>
          </a:xfrm>
          <a:prstGeom prst="rect">
            <a:avLst/>
          </a:prstGeom>
        </p:spPr>
        <p:txBody>
          <a:bodyPr vert="horz" lIns="90434" tIns="45217" rIns="90434" bIns="452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6"/>
            <a:ext cx="2945293" cy="496882"/>
          </a:xfrm>
          <a:prstGeom prst="rect">
            <a:avLst/>
          </a:prstGeom>
        </p:spPr>
        <p:txBody>
          <a:bodyPr vert="horz" lIns="90434" tIns="45217" rIns="90434" bIns="452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815" y="9429756"/>
            <a:ext cx="2945293" cy="496882"/>
          </a:xfrm>
          <a:prstGeom prst="rect">
            <a:avLst/>
          </a:prstGeom>
        </p:spPr>
        <p:txBody>
          <a:bodyPr vert="horz" lIns="90434" tIns="45217" rIns="90434" bIns="45217" rtlCol="0" anchor="b"/>
          <a:lstStyle>
            <a:lvl1pPr algn="r">
              <a:defRPr sz="1200"/>
            </a:lvl1pPr>
          </a:lstStyle>
          <a:p>
            <a:fld id="{8B18701C-2B9C-4FCE-BC23-5E1DAB1DFD97}" type="slidenum">
              <a:rPr lang="en-GB" smtClean="0"/>
              <a:t>‹N°›</a:t>
            </a:fld>
            <a:endParaRPr lang="en-GB" dirty="0"/>
          </a:p>
        </p:txBody>
      </p:sp>
    </p:spTree>
    <p:extLst>
      <p:ext uri="{BB962C8B-B14F-4D97-AF65-F5344CB8AC3E}">
        <p14:creationId xmlns:p14="http://schemas.microsoft.com/office/powerpoint/2010/main" val="348204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nk.springer.com/article/10.1007/s11125-020-09524-8#ref-CR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link.springer.com/article/10.1007/s11125-020-09524-8#ref-CR7"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c.europa.eu/education/policies/school/quality-assurance_en"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link.springer.com/article/10.1007/s11125-020-09524-8#ref-CR6" TargetMode="External"/><Relationship Id="rId4" Type="http://schemas.openxmlformats.org/officeDocument/2006/relationships/hyperlink" Target="https://ec.europa.eu/education/policies/european-policy-cooperation/inclusive-education_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Ladies and gentlemen, dear colleagues, I would like to thank you for giving me the opportunity to discuss with you a subject that is important to me, physical literacy. </a:t>
            </a:r>
            <a:endParaRPr lang="fr-CH" dirty="0"/>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a:t>
            </a:fld>
            <a:endParaRPr lang="en-GB" dirty="0"/>
          </a:p>
        </p:txBody>
      </p:sp>
    </p:spTree>
    <p:extLst>
      <p:ext uri="{BB962C8B-B14F-4D97-AF65-F5344CB8AC3E}">
        <p14:creationId xmlns:p14="http://schemas.microsoft.com/office/powerpoint/2010/main" val="277303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Physical </a:t>
            </a:r>
            <a:r>
              <a:rPr lang="fr-CH" dirty="0" err="1"/>
              <a:t>educaton</a:t>
            </a:r>
            <a:r>
              <a:rPr lang="fr-CH" dirty="0"/>
              <a:t> </a:t>
            </a:r>
            <a:r>
              <a:rPr lang="fr-CH" dirty="0" err="1"/>
              <a:t>is</a:t>
            </a:r>
            <a:r>
              <a:rPr lang="fr-CH" dirty="0"/>
              <a:t> about </a:t>
            </a:r>
            <a:r>
              <a:rPr lang="fr-CH" dirty="0" err="1"/>
              <a:t>quality</a:t>
            </a:r>
            <a:r>
              <a:rPr lang="fr-CH" dirty="0"/>
              <a:t> education  but ALSO about good </a:t>
            </a:r>
            <a:r>
              <a:rPr lang="fr-CH" dirty="0" err="1"/>
              <a:t>health</a:t>
            </a:r>
            <a:r>
              <a:rPr lang="fr-CH" dirty="0"/>
              <a:t> . </a:t>
            </a:r>
          </a:p>
          <a:p>
            <a:endParaRPr lang="fr-CH" dirty="0"/>
          </a:p>
          <a:p>
            <a:r>
              <a:rPr lang="fr-CH" dirty="0" err="1"/>
              <a:t>We</a:t>
            </a:r>
            <a:r>
              <a:rPr lang="fr-CH" dirty="0"/>
              <a:t> </a:t>
            </a:r>
            <a:r>
              <a:rPr lang="fr-CH" dirty="0" err="1"/>
              <a:t>promote</a:t>
            </a:r>
            <a:r>
              <a:rPr lang="fr-CH" dirty="0"/>
              <a:t> and value Physical </a:t>
            </a:r>
            <a:r>
              <a:rPr lang="fr-CH" dirty="0" err="1"/>
              <a:t>literacy</a:t>
            </a:r>
            <a:r>
              <a:rPr lang="fr-CH" dirty="0"/>
              <a:t>  CITATION</a:t>
            </a:r>
          </a:p>
          <a:p>
            <a:endParaRPr lang="fr-CH" dirty="0"/>
          </a:p>
          <a:p>
            <a:r>
              <a:rPr lang="en-GB" dirty="0">
                <a:solidFill>
                  <a:srgbClr val="0070C0"/>
                </a:solidFill>
                <a:ea typeface="+mj-lt"/>
                <a:cs typeface="+mj-lt"/>
              </a:rPr>
              <a:t>Physical literacy as a concept can be applied to all facets of exercise in different settings …   We need to get all these people talking together contributing where they’re best ! </a:t>
            </a:r>
            <a:endParaRPr lang="fr-CH" dirty="0"/>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10</a:t>
            </a:fld>
            <a:endParaRPr lang="en-GB" dirty="0"/>
          </a:p>
        </p:txBody>
      </p:sp>
    </p:spTree>
    <p:extLst>
      <p:ext uri="{BB962C8B-B14F-4D97-AF65-F5344CB8AC3E}">
        <p14:creationId xmlns:p14="http://schemas.microsoft.com/office/powerpoint/2010/main" val="168635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The </a:t>
            </a:r>
            <a:r>
              <a:rPr lang="fr-CH" dirty="0" err="1"/>
              <a:t>tasks</a:t>
            </a:r>
            <a:r>
              <a:rPr lang="fr-CH" dirty="0"/>
              <a:t> of </a:t>
            </a:r>
            <a:r>
              <a:rPr lang="fr-CH" dirty="0" err="1"/>
              <a:t>teachers</a:t>
            </a:r>
            <a:r>
              <a:rPr lang="fr-CH" dirty="0"/>
              <a:t>, </a:t>
            </a:r>
            <a:r>
              <a:rPr lang="fr-CH" dirty="0" err="1"/>
              <a:t>educators</a:t>
            </a:r>
            <a:r>
              <a:rPr lang="fr-CH"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Physical </a:t>
            </a:r>
            <a:r>
              <a:rPr lang="fr-CH" dirty="0" err="1"/>
              <a:t>literacy</a:t>
            </a:r>
            <a:r>
              <a:rPr lang="fr-CH" dirty="0"/>
              <a:t> </a:t>
            </a:r>
            <a:r>
              <a:rPr lang="fr-CH" dirty="0" err="1"/>
              <a:t>is</a:t>
            </a:r>
            <a:r>
              <a:rPr lang="fr-CH" dirty="0"/>
              <a:t> a concept </a:t>
            </a:r>
            <a:r>
              <a:rPr lang="fr-CH" dirty="0" err="1"/>
              <a:t>that</a:t>
            </a:r>
            <a:r>
              <a:rPr lang="fr-CH" dirty="0"/>
              <a:t> </a:t>
            </a:r>
            <a:r>
              <a:rPr lang="fr-CH" dirty="0" err="1"/>
              <a:t>asks</a:t>
            </a:r>
            <a:r>
              <a:rPr lang="fr-CH" dirty="0"/>
              <a:t> </a:t>
            </a:r>
            <a:r>
              <a:rPr lang="fr-CH" dirty="0" err="1"/>
              <a:t>educators</a:t>
            </a:r>
            <a:r>
              <a:rPr lang="fr-CH" dirty="0"/>
              <a:t> to </a:t>
            </a:r>
            <a:r>
              <a:rPr lang="fr-CH" dirty="0" err="1"/>
              <a:t>celebrate</a:t>
            </a:r>
            <a:r>
              <a:rPr lang="fr-CH" dirty="0"/>
              <a:t> </a:t>
            </a:r>
            <a:r>
              <a:rPr lang="fr-CH" dirty="0" err="1"/>
              <a:t>each</a:t>
            </a:r>
            <a:r>
              <a:rPr lang="fr-CH" dirty="0"/>
              <a:t> </a:t>
            </a:r>
            <a:r>
              <a:rPr lang="fr-CH" dirty="0" err="1"/>
              <a:t>indivdual’s</a:t>
            </a:r>
            <a:r>
              <a:rPr lang="fr-CH" dirty="0"/>
              <a:t> </a:t>
            </a:r>
            <a:r>
              <a:rPr lang="fr-CH" dirty="0" err="1"/>
              <a:t>strenghts</a:t>
            </a:r>
            <a:r>
              <a:rPr lang="fr-CH" dirty="0"/>
              <a:t> and to use </a:t>
            </a:r>
            <a:r>
              <a:rPr lang="fr-CH" dirty="0" err="1"/>
              <a:t>these</a:t>
            </a:r>
            <a:r>
              <a:rPr lang="fr-CH" dirty="0"/>
              <a:t> as a </a:t>
            </a:r>
            <a:r>
              <a:rPr lang="fr-CH" dirty="0" err="1"/>
              <a:t>foundation</a:t>
            </a:r>
            <a:r>
              <a:rPr lang="fr-CH" dirty="0"/>
              <a:t> for </a:t>
            </a:r>
            <a:r>
              <a:rPr lang="fr-CH" dirty="0" err="1"/>
              <a:t>learning</a:t>
            </a:r>
            <a:r>
              <a:rPr lang="fr-CH" dirty="0"/>
              <a:t> , and </a:t>
            </a:r>
            <a:r>
              <a:rPr lang="fr-CH" dirty="0" err="1"/>
              <a:t>teaching</a:t>
            </a:r>
            <a:r>
              <a:rPr lang="fr-CH" dirty="0"/>
              <a:t> , to live </a:t>
            </a:r>
            <a:r>
              <a:rPr lang="fr-CH" dirty="0" err="1"/>
              <a:t>meningful</a:t>
            </a:r>
            <a:r>
              <a:rPr lang="fr-CH" dirty="0"/>
              <a:t> and </a:t>
            </a:r>
            <a:r>
              <a:rPr lang="fr-CH" dirty="0" err="1"/>
              <a:t>healthy</a:t>
            </a:r>
            <a:r>
              <a:rPr lang="fr-CH" dirty="0"/>
              <a:t> </a:t>
            </a:r>
            <a:r>
              <a:rPr lang="fr-CH" dirty="0" err="1"/>
              <a:t>lives</a:t>
            </a:r>
            <a:r>
              <a:rPr lang="fr-CH" dirty="0"/>
              <a:t> </a:t>
            </a:r>
            <a:r>
              <a:rPr lang="fr-CH" dirty="0" err="1"/>
              <a:t>through</a:t>
            </a:r>
            <a:r>
              <a:rPr lang="fr-CH" dirty="0"/>
              <a:t> </a:t>
            </a:r>
            <a:r>
              <a:rPr lang="fr-CH" dirty="0" err="1"/>
              <a:t>physical</a:t>
            </a:r>
            <a:r>
              <a:rPr lang="fr-CH" dirty="0"/>
              <a:t> </a:t>
            </a:r>
            <a:r>
              <a:rPr lang="fr-CH" dirty="0" err="1"/>
              <a:t>activity</a:t>
            </a:r>
            <a:r>
              <a:rPr lang="fr-CH" dirty="0"/>
              <a:t>, sport, </a:t>
            </a:r>
            <a:r>
              <a:rPr lang="fr-CH" dirty="0" err="1"/>
              <a:t>recreation</a:t>
            </a:r>
            <a:r>
              <a:rPr lang="fr-CH" dirty="0"/>
              <a:t>, and </a:t>
            </a:r>
            <a:r>
              <a:rPr lang="fr-CH" dirty="0" err="1"/>
              <a:t>leaisure</a:t>
            </a:r>
            <a:r>
              <a:rPr lang="fr-CH" dirty="0"/>
              <a:t>.  </a:t>
            </a:r>
            <a:r>
              <a:rPr lang="fr-CH" dirty="0" err="1"/>
              <a:t>Educators</a:t>
            </a:r>
            <a:r>
              <a:rPr lang="fr-CH" dirty="0"/>
              <a:t> can </a:t>
            </a:r>
            <a:r>
              <a:rPr lang="fr-CH" dirty="0" err="1"/>
              <a:t>make</a:t>
            </a:r>
            <a:r>
              <a:rPr lang="fr-CH" dirty="0"/>
              <a:t> a </a:t>
            </a:r>
            <a:r>
              <a:rPr lang="fr-CH" dirty="0" err="1"/>
              <a:t>number</a:t>
            </a:r>
            <a:r>
              <a:rPr lang="fr-CH" dirty="0"/>
              <a:t> of </a:t>
            </a:r>
            <a:r>
              <a:rPr lang="fr-CH" dirty="0" err="1"/>
              <a:t>organisational</a:t>
            </a:r>
            <a:r>
              <a:rPr lang="fr-CH" dirty="0"/>
              <a:t> </a:t>
            </a:r>
            <a:r>
              <a:rPr lang="fr-CH" dirty="0" err="1"/>
              <a:t>decision</a:t>
            </a:r>
            <a:r>
              <a:rPr lang="fr-CH" dirty="0"/>
              <a:t> and </a:t>
            </a:r>
            <a:r>
              <a:rPr lang="fr-CH" dirty="0" err="1"/>
              <a:t>develop</a:t>
            </a:r>
            <a:r>
              <a:rPr lang="fr-CH" dirty="0"/>
              <a:t> content in </a:t>
            </a:r>
            <a:r>
              <a:rPr lang="fr-CH" dirty="0" err="1"/>
              <a:t>ways</a:t>
            </a:r>
            <a:r>
              <a:rPr lang="fr-CH" dirty="0"/>
              <a:t> </a:t>
            </a:r>
            <a:r>
              <a:rPr lang="fr-CH" dirty="0" err="1"/>
              <a:t>that</a:t>
            </a:r>
            <a:r>
              <a:rPr lang="fr-CH" dirty="0"/>
              <a:t> the </a:t>
            </a:r>
            <a:r>
              <a:rPr lang="fr-CH" dirty="0" err="1"/>
              <a:t>students</a:t>
            </a:r>
            <a:r>
              <a:rPr lang="fr-CH" dirty="0"/>
              <a:t> </a:t>
            </a:r>
            <a:r>
              <a:rPr lang="fr-CH" dirty="0" err="1"/>
              <a:t>learn</a:t>
            </a:r>
            <a:r>
              <a:rPr lang="fr-CH" dirty="0"/>
              <a:t> new and </a:t>
            </a:r>
            <a:r>
              <a:rPr lang="fr-CH" dirty="0" err="1"/>
              <a:t>complex</a:t>
            </a:r>
            <a:r>
              <a:rPr lang="fr-CH" dirty="0"/>
              <a:t> </a:t>
            </a:r>
            <a:r>
              <a:rPr lang="fr-CH" dirty="0" err="1"/>
              <a:t>movement</a:t>
            </a:r>
            <a:r>
              <a:rPr lang="fr-CH" dirty="0"/>
              <a:t> </a:t>
            </a:r>
            <a:r>
              <a:rPr lang="fr-CH" dirty="0" err="1"/>
              <a:t>sequences</a:t>
            </a:r>
            <a:r>
              <a:rPr lang="fr-CH"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Richard Keegan reports on the </a:t>
            </a:r>
            <a:r>
              <a:rPr lang="fr-CH" dirty="0" err="1"/>
              <a:t>development</a:t>
            </a:r>
            <a:r>
              <a:rPr lang="fr-CH" dirty="0"/>
              <a:t> of a </a:t>
            </a:r>
            <a:r>
              <a:rPr lang="fr-CH" dirty="0" err="1"/>
              <a:t>physical</a:t>
            </a:r>
            <a:r>
              <a:rPr lang="fr-CH" dirty="0"/>
              <a:t> </a:t>
            </a:r>
            <a:r>
              <a:rPr lang="fr-CH" dirty="0" err="1"/>
              <a:t>literacy</a:t>
            </a:r>
            <a:r>
              <a:rPr lang="fr-CH" dirty="0"/>
              <a:t> </a:t>
            </a:r>
            <a:r>
              <a:rPr lang="fr-CH" dirty="0" err="1"/>
              <a:t>definition</a:t>
            </a:r>
            <a:r>
              <a:rPr lang="fr-CH" dirty="0"/>
              <a:t> and </a:t>
            </a:r>
            <a:r>
              <a:rPr lang="fr-CH" dirty="0" err="1"/>
              <a:t>stardards</a:t>
            </a:r>
            <a:r>
              <a:rPr lang="fr-CH" dirty="0"/>
              <a:t> </a:t>
            </a:r>
            <a:r>
              <a:rPr lang="fr-CH" dirty="0" err="1"/>
              <a:t>framework</a:t>
            </a:r>
            <a:r>
              <a:rPr lang="fr-CH" dirty="0"/>
              <a:t> </a:t>
            </a:r>
            <a:r>
              <a:rPr lang="fr-CH" dirty="0" err="1"/>
              <a:t>suitable</a:t>
            </a:r>
            <a:r>
              <a:rPr lang="fr-CH" dirty="0"/>
              <a:t> for </a:t>
            </a:r>
            <a:r>
              <a:rPr lang="fr-CH" dirty="0" err="1"/>
              <a:t>implementation</a:t>
            </a:r>
            <a:r>
              <a:rPr lang="fr-CH" dirty="0"/>
              <a:t> in </a:t>
            </a:r>
            <a:r>
              <a:rPr lang="fr-CH" dirty="0" err="1"/>
              <a:t>Australia</a:t>
            </a:r>
            <a:r>
              <a:rPr lang="fr-CH" dirty="0"/>
              <a:t>. </a:t>
            </a:r>
            <a:r>
              <a:rPr lang="fr-CH" dirty="0" err="1"/>
              <a:t>Importantly</a:t>
            </a:r>
            <a:r>
              <a:rPr lang="fr-CH" dirty="0"/>
              <a:t> for </a:t>
            </a:r>
            <a:r>
              <a:rPr lang="fr-CH" dirty="0" err="1"/>
              <a:t>physical</a:t>
            </a:r>
            <a:r>
              <a:rPr lang="fr-CH" dirty="0"/>
              <a:t> </a:t>
            </a:r>
            <a:r>
              <a:rPr lang="fr-CH" dirty="0" err="1"/>
              <a:t>eduators</a:t>
            </a:r>
            <a:r>
              <a:rPr lang="fr-CH" dirty="0"/>
              <a:t>, the </a:t>
            </a:r>
            <a:r>
              <a:rPr lang="fr-CH" dirty="0" err="1"/>
              <a:t>researchers</a:t>
            </a:r>
            <a:r>
              <a:rPr lang="fr-CH" dirty="0"/>
              <a:t> </a:t>
            </a:r>
            <a:r>
              <a:rPr lang="fr-CH" dirty="0" err="1"/>
              <a:t>were</a:t>
            </a:r>
            <a:r>
              <a:rPr lang="fr-CH" dirty="0"/>
              <a:t> able to </a:t>
            </a:r>
            <a:r>
              <a:rPr lang="fr-CH" dirty="0" err="1"/>
              <a:t>firmly</a:t>
            </a:r>
            <a:r>
              <a:rPr lang="fr-CH" dirty="0"/>
              <a:t> place </a:t>
            </a:r>
            <a:r>
              <a:rPr lang="fr-CH" dirty="0" err="1"/>
              <a:t>physical</a:t>
            </a:r>
            <a:r>
              <a:rPr lang="fr-CH" dirty="0"/>
              <a:t> </a:t>
            </a:r>
            <a:r>
              <a:rPr lang="fr-CH" dirty="0" err="1"/>
              <a:t>literacy</a:t>
            </a:r>
            <a:r>
              <a:rPr lang="fr-CH" dirty="0"/>
              <a:t> in the </a:t>
            </a:r>
            <a:r>
              <a:rPr lang="fr-CH" dirty="0" err="1"/>
              <a:t>sphere</a:t>
            </a:r>
            <a:r>
              <a:rPr lang="fr-CH" dirty="0"/>
              <a:t> of a </a:t>
            </a:r>
            <a:r>
              <a:rPr lang="fr-CH" dirty="0" err="1"/>
              <a:t>learning</a:t>
            </a:r>
            <a:r>
              <a:rPr lang="fr-CH" dirty="0"/>
              <a:t> </a:t>
            </a:r>
            <a:r>
              <a:rPr lang="fr-CH" dirty="0" err="1"/>
              <a:t>construct</a:t>
            </a:r>
            <a:r>
              <a:rPr lang="fr-CH" dirty="0"/>
              <a:t> </a:t>
            </a:r>
            <a:r>
              <a:rPr lang="fr-CH" dirty="0" err="1"/>
              <a:t>underpinned</a:t>
            </a:r>
            <a:r>
              <a:rPr lang="fr-CH" dirty="0"/>
              <a:t> by </a:t>
            </a:r>
            <a:r>
              <a:rPr lang="fr-CH" dirty="0" err="1"/>
              <a:t>learning</a:t>
            </a:r>
            <a:r>
              <a:rPr lang="fr-CH" dirty="0"/>
              <a:t> </a:t>
            </a:r>
            <a:r>
              <a:rPr lang="fr-CH" dirty="0" err="1"/>
              <a:t>theory</a:t>
            </a:r>
            <a:r>
              <a:rPr lang="fr-CH" dirty="0"/>
              <a:t> and progression </a:t>
            </a:r>
            <a:r>
              <a:rPr lang="fr-CH" dirty="0" err="1"/>
              <a:t>that</a:t>
            </a:r>
            <a:r>
              <a:rPr lang="fr-CH" dirty="0"/>
              <a:t> </a:t>
            </a:r>
            <a:r>
              <a:rPr lang="fr-CH" dirty="0" err="1"/>
              <a:t>again</a:t>
            </a:r>
            <a:r>
              <a:rPr lang="fr-CH" dirty="0"/>
              <a:t> </a:t>
            </a:r>
            <a:r>
              <a:rPr lang="fr-CH" dirty="0" err="1"/>
              <a:t>will</a:t>
            </a:r>
            <a:r>
              <a:rPr lang="fr-CH" dirty="0"/>
              <a:t> have </a:t>
            </a:r>
            <a:r>
              <a:rPr lang="fr-CH" dirty="0" err="1"/>
              <a:t>meaningful</a:t>
            </a:r>
            <a:r>
              <a:rPr lang="fr-CH" dirty="0"/>
              <a:t> implication for our </a:t>
            </a:r>
            <a:r>
              <a:rPr lang="fr-CH" dirty="0" err="1"/>
              <a:t>work</a:t>
            </a:r>
            <a:r>
              <a:rPr lang="fr-CH" dirty="0"/>
              <a:t> as </a:t>
            </a:r>
            <a:r>
              <a:rPr lang="fr-CH" dirty="0" err="1"/>
              <a:t>teachers</a:t>
            </a:r>
            <a:r>
              <a:rPr lang="fr-CH" dirty="0"/>
              <a:t>. </a:t>
            </a:r>
          </a:p>
          <a:p>
            <a:r>
              <a:rPr lang="fr-CH" dirty="0"/>
              <a:t>Education and </a:t>
            </a:r>
            <a:r>
              <a:rPr lang="fr-CH" dirty="0" err="1"/>
              <a:t>health</a:t>
            </a:r>
            <a:r>
              <a:rPr lang="fr-CH" dirty="0"/>
              <a:t> </a:t>
            </a:r>
            <a:r>
              <a:rPr lang="fr-CH" dirty="0" err="1"/>
              <a:t>participate</a:t>
            </a:r>
            <a:r>
              <a:rPr lang="fr-CH" dirty="0"/>
              <a:t> to the </a:t>
            </a:r>
            <a:r>
              <a:rPr lang="fr-CH" dirty="0" err="1"/>
              <a:t>development</a:t>
            </a:r>
            <a:r>
              <a:rPr lang="fr-CH" dirty="0"/>
              <a:t> of the society , </a:t>
            </a:r>
            <a:r>
              <a:rPr lang="fr-CH" dirty="0" err="1"/>
              <a:t>we</a:t>
            </a:r>
            <a:r>
              <a:rPr lang="fr-CH" dirty="0"/>
              <a:t> </a:t>
            </a:r>
            <a:r>
              <a:rPr lang="fr-CH" dirty="0" err="1"/>
              <a:t>need</a:t>
            </a:r>
            <a:r>
              <a:rPr lang="fr-CH" dirty="0"/>
              <a:t> to </a:t>
            </a:r>
            <a:r>
              <a:rPr lang="fr-CH" dirty="0" err="1"/>
              <a:t>be</a:t>
            </a:r>
            <a:r>
              <a:rPr lang="fr-CH" dirty="0"/>
              <a:t> active, </a:t>
            </a:r>
            <a:r>
              <a:rPr lang="fr-CH" dirty="0" err="1"/>
              <a:t>existing</a:t>
            </a:r>
            <a:r>
              <a:rPr lang="fr-CH" dirty="0"/>
              <a:t> </a:t>
            </a:r>
            <a:r>
              <a:rPr lang="fr-CH" dirty="0" err="1"/>
              <a:t>healthy</a:t>
            </a:r>
            <a:r>
              <a:rPr lang="fr-CH" dirty="0"/>
              <a:t> , and </a:t>
            </a:r>
            <a:r>
              <a:rPr lang="fr-CH" dirty="0" err="1"/>
              <a:t>continze</a:t>
            </a:r>
            <a:r>
              <a:rPr lang="fr-CH" dirty="0"/>
              <a:t> </a:t>
            </a:r>
            <a:r>
              <a:rPr lang="fr-CH" dirty="0" err="1"/>
              <a:t>learning</a:t>
            </a:r>
            <a:r>
              <a:rPr lang="fr-CH" dirty="0"/>
              <a:t> </a:t>
            </a:r>
            <a:r>
              <a:rPr lang="fr-CH" dirty="0" err="1"/>
              <a:t>when</a:t>
            </a:r>
            <a:r>
              <a:rPr lang="fr-CH" dirty="0"/>
              <a:t> </a:t>
            </a:r>
            <a:r>
              <a:rPr lang="fr-CH" dirty="0" err="1"/>
              <a:t>we</a:t>
            </a:r>
            <a:r>
              <a:rPr lang="fr-CH" dirty="0"/>
              <a:t> finish our </a:t>
            </a:r>
            <a:r>
              <a:rPr lang="fr-CH" dirty="0" err="1"/>
              <a:t>formal</a:t>
            </a:r>
            <a:r>
              <a:rPr lang="fr-CH" dirty="0"/>
              <a:t> education</a:t>
            </a:r>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11</a:t>
            </a:fld>
            <a:endParaRPr lang="en-GB" dirty="0"/>
          </a:p>
        </p:txBody>
      </p:sp>
    </p:spTree>
    <p:extLst>
      <p:ext uri="{BB962C8B-B14F-4D97-AF65-F5344CB8AC3E}">
        <p14:creationId xmlns:p14="http://schemas.microsoft.com/office/powerpoint/2010/main" val="496045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evidence on the benefits of health enhancing physical activity HEPA, only few countries have developed health in all policies and specifically integrated HEPA policies. Carney et al. (2019) shows the important link between physical literacy and health, it may support to cross the barriers and levers for adapting cross-sectoral HEPA. As example:  He is </a:t>
            </a:r>
            <a:r>
              <a:rPr lang="en-US" dirty="0"/>
              <a:t>arguing from a pragmatic perspective on PL, presenting evidence for positioning PL as a determinant of health from two literature sources: research on motor coordination disorders in children, and associations between motor competence, PA and health in typically developing children. </a:t>
            </a:r>
            <a:endParaRPr lang="en-GB" dirty="0"/>
          </a:p>
        </p:txBody>
      </p:sp>
      <p:sp>
        <p:nvSpPr>
          <p:cNvPr id="4" name="Slide Number Placeholder 3"/>
          <p:cNvSpPr>
            <a:spLocks noGrp="1"/>
          </p:cNvSpPr>
          <p:nvPr>
            <p:ph type="sldNum" sz="quarter" idx="10"/>
          </p:nvPr>
        </p:nvSpPr>
        <p:spPr/>
        <p:txBody>
          <a:bodyPr/>
          <a:lstStyle/>
          <a:p>
            <a:fld id="{8B18701C-2B9C-4FCE-BC23-5E1DAB1DFD97}" type="slidenum">
              <a:rPr lang="en-GB" smtClean="0"/>
              <a:t>12</a:t>
            </a:fld>
            <a:endParaRPr lang="en-GB" dirty="0"/>
          </a:p>
        </p:txBody>
      </p:sp>
    </p:spTree>
    <p:extLst>
      <p:ext uri="{BB962C8B-B14F-4D97-AF65-F5344CB8AC3E}">
        <p14:creationId xmlns:p14="http://schemas.microsoft.com/office/powerpoint/2010/main" val="2669821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To </a:t>
            </a:r>
            <a:r>
              <a:rPr lang="fr-CH" dirty="0" err="1"/>
              <a:t>be</a:t>
            </a:r>
            <a:r>
              <a:rPr lang="fr-CH" dirty="0"/>
              <a:t> able to </a:t>
            </a:r>
            <a:r>
              <a:rPr lang="fr-CH" dirty="0" err="1"/>
              <a:t>develop</a:t>
            </a:r>
            <a:r>
              <a:rPr lang="fr-CH" dirty="0"/>
              <a:t> PL, </a:t>
            </a:r>
            <a:r>
              <a:rPr lang="fr-CH" dirty="0" err="1"/>
              <a:t>we</a:t>
            </a:r>
            <a:r>
              <a:rPr lang="fr-CH" dirty="0"/>
              <a:t> </a:t>
            </a:r>
            <a:r>
              <a:rPr lang="fr-CH" dirty="0" err="1"/>
              <a:t>ask</a:t>
            </a:r>
            <a:r>
              <a:rPr lang="fr-CH" dirty="0"/>
              <a:t> </a:t>
            </a:r>
            <a:r>
              <a:rPr lang="fr-CH" dirty="0" err="1"/>
              <a:t>ourself</a:t>
            </a:r>
            <a:r>
              <a:rPr lang="fr-CH" dirty="0"/>
              <a:t> about our Physical </a:t>
            </a:r>
            <a:r>
              <a:rPr lang="fr-CH" dirty="0" err="1"/>
              <a:t>literacy</a:t>
            </a:r>
            <a:r>
              <a:rPr lang="fr-CH" dirty="0"/>
              <a:t>.  </a:t>
            </a:r>
            <a:r>
              <a:rPr lang="fr-CH" dirty="0" err="1"/>
              <a:t>Where</a:t>
            </a:r>
            <a:r>
              <a:rPr lang="fr-CH" dirty="0"/>
              <a:t> </a:t>
            </a:r>
            <a:r>
              <a:rPr lang="fr-CH" dirty="0" err="1"/>
              <a:t>am</a:t>
            </a:r>
            <a:r>
              <a:rPr lang="fr-CH" dirty="0"/>
              <a:t> I on </a:t>
            </a:r>
            <a:r>
              <a:rPr lang="fr-CH" dirty="0" err="1"/>
              <a:t>my</a:t>
            </a:r>
            <a:r>
              <a:rPr lang="fr-CH" dirty="0"/>
              <a:t> PL </a:t>
            </a:r>
            <a:r>
              <a:rPr lang="fr-CH" dirty="0" err="1"/>
              <a:t>journey</a:t>
            </a:r>
            <a:r>
              <a:rPr lang="fr-CH" dirty="0"/>
              <a:t> ?  </a:t>
            </a:r>
          </a:p>
          <a:p>
            <a:r>
              <a:rPr lang="fr-CH" dirty="0"/>
              <a:t>I </a:t>
            </a:r>
            <a:r>
              <a:rPr lang="fr-CH" dirty="0" err="1"/>
              <a:t>would</a:t>
            </a:r>
            <a:r>
              <a:rPr lang="fr-CH" dirty="0"/>
              <a:t> like to </a:t>
            </a:r>
            <a:r>
              <a:rPr lang="fr-CH" dirty="0" err="1"/>
              <a:t>share</a:t>
            </a:r>
            <a:r>
              <a:rPr lang="fr-CH" dirty="0"/>
              <a:t> </a:t>
            </a:r>
            <a:r>
              <a:rPr lang="fr-CH" dirty="0" err="1"/>
              <a:t>with</a:t>
            </a:r>
            <a:r>
              <a:rPr lang="fr-CH" dirty="0"/>
              <a:t> </a:t>
            </a:r>
            <a:r>
              <a:rPr lang="fr-CH" dirty="0" err="1"/>
              <a:t>you</a:t>
            </a:r>
            <a:r>
              <a:rPr lang="fr-CH" dirty="0"/>
              <a:t> one of the questionnaire </a:t>
            </a:r>
            <a:r>
              <a:rPr lang="fr-CH" dirty="0" err="1"/>
              <a:t>developped</a:t>
            </a:r>
            <a:r>
              <a:rPr lang="fr-CH" dirty="0"/>
              <a:t> for self-</a:t>
            </a:r>
            <a:r>
              <a:rPr lang="fr-CH" dirty="0" err="1"/>
              <a:t>assesement</a:t>
            </a:r>
            <a:r>
              <a:rPr lang="fr-CH" dirty="0"/>
              <a:t> </a:t>
            </a:r>
            <a:r>
              <a:rPr lang="fr-CH" dirty="0" err="1"/>
              <a:t>within</a:t>
            </a:r>
            <a:r>
              <a:rPr lang="fr-CH" dirty="0"/>
              <a:t> the </a:t>
            </a:r>
            <a:r>
              <a:rPr lang="fr-CH" dirty="0" err="1"/>
              <a:t>project</a:t>
            </a:r>
            <a:r>
              <a:rPr lang="fr-CH" dirty="0"/>
              <a:t> Physical </a:t>
            </a:r>
            <a:r>
              <a:rPr lang="fr-CH" dirty="0" err="1"/>
              <a:t>Literacy</a:t>
            </a:r>
            <a:r>
              <a:rPr lang="fr-CH" dirty="0"/>
              <a:t> for Life . </a:t>
            </a:r>
          </a:p>
          <a:p>
            <a:r>
              <a:rPr lang="fr-CH" dirty="0"/>
              <a:t>The </a:t>
            </a:r>
            <a:r>
              <a:rPr lang="fr-CH" dirty="0" err="1"/>
              <a:t>idea</a:t>
            </a:r>
            <a:r>
              <a:rPr lang="fr-CH" dirty="0"/>
              <a:t> </a:t>
            </a:r>
            <a:r>
              <a:rPr lang="fr-CH" dirty="0" err="1"/>
              <a:t>is</a:t>
            </a:r>
            <a:r>
              <a:rPr lang="fr-CH" dirty="0"/>
              <a:t> to show, to confort the participant </a:t>
            </a:r>
            <a:r>
              <a:rPr lang="fr-CH" dirty="0" err="1"/>
              <a:t>that</a:t>
            </a:r>
            <a:r>
              <a:rPr lang="fr-CH" dirty="0"/>
              <a:t> </a:t>
            </a:r>
            <a:r>
              <a:rPr lang="fr-CH" dirty="0" err="1"/>
              <a:t>they</a:t>
            </a:r>
            <a:r>
              <a:rPr lang="fr-CH" dirty="0"/>
              <a:t> are not </a:t>
            </a:r>
            <a:r>
              <a:rPr lang="fr-CH" dirty="0" err="1"/>
              <a:t>starting</a:t>
            </a:r>
            <a:r>
              <a:rPr lang="fr-CH" dirty="0"/>
              <a:t> </a:t>
            </a:r>
            <a:r>
              <a:rPr lang="fr-CH" dirty="0" err="1"/>
              <a:t>from</a:t>
            </a:r>
            <a:r>
              <a:rPr lang="fr-CH" dirty="0"/>
              <a:t> scratch – and </a:t>
            </a:r>
            <a:r>
              <a:rPr lang="fr-CH" dirty="0" err="1"/>
              <a:t>that</a:t>
            </a:r>
            <a:r>
              <a:rPr lang="fr-CH" dirty="0"/>
              <a:t> the PL </a:t>
            </a:r>
            <a:r>
              <a:rPr lang="fr-CH" dirty="0" err="1"/>
              <a:t>is</a:t>
            </a:r>
            <a:r>
              <a:rPr lang="fr-CH" dirty="0"/>
              <a:t> a process , </a:t>
            </a:r>
            <a:r>
              <a:rPr lang="fr-CH" dirty="0" err="1"/>
              <a:t>journey</a:t>
            </a:r>
            <a:r>
              <a:rPr lang="fr-CH" dirty="0"/>
              <a:t>. </a:t>
            </a:r>
          </a:p>
          <a:p>
            <a:r>
              <a:rPr lang="fr-CH" dirty="0"/>
              <a:t>I scape the </a:t>
            </a:r>
            <a:r>
              <a:rPr lang="fr-CH" dirty="0" err="1"/>
              <a:t>biographical</a:t>
            </a:r>
            <a:r>
              <a:rPr lang="fr-CH" dirty="0"/>
              <a:t> part to go </a:t>
            </a:r>
            <a:r>
              <a:rPr lang="fr-CH" dirty="0" err="1"/>
              <a:t>directly</a:t>
            </a:r>
            <a:r>
              <a:rPr lang="fr-CH" dirty="0"/>
              <a:t> to the question: I </a:t>
            </a:r>
            <a:r>
              <a:rPr lang="fr-CH" dirty="0" err="1"/>
              <a:t>will</a:t>
            </a:r>
            <a:r>
              <a:rPr lang="fr-CH" dirty="0"/>
              <a:t> start </a:t>
            </a:r>
            <a:r>
              <a:rPr lang="fr-CH" dirty="0" err="1"/>
              <a:t>with</a:t>
            </a:r>
            <a:r>
              <a:rPr lang="fr-CH" dirty="0"/>
              <a:t> the </a:t>
            </a:r>
            <a:r>
              <a:rPr lang="fr-CH" dirty="0" err="1"/>
              <a:t>physical</a:t>
            </a:r>
            <a:r>
              <a:rPr lang="fr-CH" dirty="0"/>
              <a:t> </a:t>
            </a:r>
            <a:r>
              <a:rPr lang="fr-CH" dirty="0" err="1"/>
              <a:t>domain</a:t>
            </a:r>
            <a:r>
              <a:rPr lang="fr-CH" dirty="0"/>
              <a:t> :  ALLER DANS</a:t>
            </a:r>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13</a:t>
            </a:fld>
            <a:endParaRPr lang="en-GB" dirty="0"/>
          </a:p>
        </p:txBody>
      </p:sp>
    </p:spTree>
    <p:extLst>
      <p:ext uri="{BB962C8B-B14F-4D97-AF65-F5344CB8AC3E}">
        <p14:creationId xmlns:p14="http://schemas.microsoft.com/office/powerpoint/2010/main" val="41270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This </a:t>
            </a:r>
            <a:r>
              <a:rPr lang="fr-CH" dirty="0" err="1"/>
              <a:t>is</a:t>
            </a:r>
            <a:r>
              <a:rPr lang="fr-CH" dirty="0"/>
              <a:t> a </a:t>
            </a:r>
            <a:r>
              <a:rPr lang="fr-CH" dirty="0" err="1"/>
              <a:t>priority</a:t>
            </a:r>
            <a:r>
              <a:rPr lang="fr-CH" dirty="0"/>
              <a:t> as PL </a:t>
            </a:r>
            <a:r>
              <a:rPr lang="fr-CH" dirty="0" err="1"/>
              <a:t>seeks</a:t>
            </a:r>
            <a:r>
              <a:rPr lang="fr-CH" dirty="0"/>
              <a:t> to </a:t>
            </a:r>
            <a:r>
              <a:rPr lang="fr-CH" dirty="0" err="1"/>
              <a:t>contribute</a:t>
            </a:r>
            <a:r>
              <a:rPr lang="fr-CH" dirty="0"/>
              <a:t> </a:t>
            </a:r>
            <a:r>
              <a:rPr lang="fr-CH" dirty="0" err="1"/>
              <a:t>towards</a:t>
            </a:r>
            <a:r>
              <a:rPr lang="fr-CH" dirty="0"/>
              <a:t> multiple </a:t>
            </a:r>
            <a:r>
              <a:rPr lang="fr-CH" dirty="0" err="1"/>
              <a:t>Sustainable</a:t>
            </a:r>
            <a:r>
              <a:rPr lang="fr-CH" dirty="0"/>
              <a:t> </a:t>
            </a:r>
            <a:r>
              <a:rPr lang="fr-CH" dirty="0" err="1"/>
              <a:t>Development</a:t>
            </a:r>
            <a:r>
              <a:rPr lang="fr-CH" dirty="0"/>
              <a:t> Goals , the question of how to </a:t>
            </a:r>
            <a:r>
              <a:rPr lang="fr-CH" dirty="0" err="1"/>
              <a:t>provide</a:t>
            </a:r>
            <a:r>
              <a:rPr lang="fr-CH" dirty="0"/>
              <a:t> positive </a:t>
            </a:r>
            <a:r>
              <a:rPr lang="fr-CH" dirty="0" err="1"/>
              <a:t>learning</a:t>
            </a:r>
            <a:r>
              <a:rPr lang="fr-CH" dirty="0"/>
              <a:t> </a:t>
            </a:r>
            <a:r>
              <a:rPr lang="fr-CH" dirty="0" err="1"/>
              <a:t>environment</a:t>
            </a:r>
            <a:r>
              <a:rPr lang="fr-CH" dirty="0"/>
              <a:t>, for </a:t>
            </a:r>
            <a:r>
              <a:rPr lang="fr-CH" dirty="0" err="1"/>
              <a:t>individuals</a:t>
            </a:r>
            <a:r>
              <a:rPr lang="fr-CH" dirty="0"/>
              <a:t> </a:t>
            </a:r>
            <a:r>
              <a:rPr lang="fr-CH" dirty="0" err="1"/>
              <a:t>engaging</a:t>
            </a:r>
            <a:r>
              <a:rPr lang="fr-CH" dirty="0"/>
              <a:t> in </a:t>
            </a:r>
            <a:r>
              <a:rPr lang="fr-CH" dirty="0" err="1"/>
              <a:t>physical</a:t>
            </a:r>
            <a:r>
              <a:rPr lang="fr-CH" dirty="0"/>
              <a:t> </a:t>
            </a:r>
            <a:r>
              <a:rPr lang="fr-CH" dirty="0" err="1"/>
              <a:t>activity</a:t>
            </a:r>
            <a:r>
              <a:rPr lang="fr-CH" dirty="0"/>
              <a:t>. </a:t>
            </a:r>
          </a:p>
          <a:p>
            <a:r>
              <a:rPr lang="fr-CH" dirty="0" err="1"/>
              <a:t>We</a:t>
            </a:r>
            <a:r>
              <a:rPr lang="fr-CH" dirty="0"/>
              <a:t> </a:t>
            </a:r>
            <a:r>
              <a:rPr lang="fr-CH" dirty="0" err="1"/>
              <a:t>may</a:t>
            </a:r>
            <a:r>
              <a:rPr lang="fr-CH" dirty="0"/>
              <a:t> </a:t>
            </a:r>
            <a:r>
              <a:rPr lang="fr-CH" dirty="0" err="1"/>
              <a:t>suggest</a:t>
            </a:r>
            <a:r>
              <a:rPr lang="fr-CH" dirty="0"/>
              <a:t> a guide for </a:t>
            </a:r>
            <a:r>
              <a:rPr lang="fr-CH" dirty="0" err="1"/>
              <a:t>practitioners</a:t>
            </a:r>
            <a:r>
              <a:rPr lang="fr-CH" dirty="0"/>
              <a:t> , </a:t>
            </a:r>
            <a:r>
              <a:rPr lang="fr-CH" dirty="0" err="1"/>
              <a:t>establishing</a:t>
            </a:r>
            <a:r>
              <a:rPr lang="fr-CH" dirty="0"/>
              <a:t> </a:t>
            </a:r>
            <a:r>
              <a:rPr lang="fr-CH" dirty="0" err="1"/>
              <a:t>safe</a:t>
            </a:r>
            <a:r>
              <a:rPr lang="fr-CH" dirty="0"/>
              <a:t> and inclusive </a:t>
            </a:r>
            <a:r>
              <a:rPr lang="fr-CH" dirty="0" err="1"/>
              <a:t>learning</a:t>
            </a:r>
            <a:r>
              <a:rPr lang="fr-CH" dirty="0"/>
              <a:t> environnements as </a:t>
            </a:r>
            <a:r>
              <a:rPr lang="fr-CH" dirty="0" err="1"/>
              <a:t>example</a:t>
            </a:r>
            <a:r>
              <a:rPr lang="fr-CH" dirty="0"/>
              <a:t>:</a:t>
            </a:r>
          </a:p>
          <a:p>
            <a:pPr marL="171450" indent="-171450">
              <a:buFontTx/>
              <a:buChar char="-"/>
            </a:pPr>
            <a:r>
              <a:rPr lang="fr-CH" dirty="0" err="1"/>
              <a:t>Ensure</a:t>
            </a:r>
            <a:r>
              <a:rPr lang="fr-CH" dirty="0"/>
              <a:t> </a:t>
            </a:r>
            <a:r>
              <a:rPr lang="fr-CH" dirty="0" err="1"/>
              <a:t>that</a:t>
            </a:r>
            <a:r>
              <a:rPr lang="fr-CH" dirty="0"/>
              <a:t> </a:t>
            </a:r>
            <a:r>
              <a:rPr lang="fr-CH" dirty="0" err="1"/>
              <a:t>everybody</a:t>
            </a:r>
            <a:r>
              <a:rPr lang="fr-CH" dirty="0"/>
              <a:t> </a:t>
            </a:r>
            <a:r>
              <a:rPr lang="fr-CH" dirty="0" err="1"/>
              <a:t>is</a:t>
            </a:r>
            <a:r>
              <a:rPr lang="fr-CH" dirty="0"/>
              <a:t> </a:t>
            </a:r>
            <a:r>
              <a:rPr lang="fr-CH" dirty="0" err="1"/>
              <a:t>included</a:t>
            </a:r>
            <a:r>
              <a:rPr lang="fr-CH" dirty="0"/>
              <a:t> and </a:t>
            </a:r>
            <a:r>
              <a:rPr lang="fr-CH" dirty="0" err="1"/>
              <a:t>challenged</a:t>
            </a:r>
            <a:r>
              <a:rPr lang="fr-CH" dirty="0"/>
              <a:t> </a:t>
            </a:r>
            <a:r>
              <a:rPr lang="fr-CH" dirty="0" err="1"/>
              <a:t>according</a:t>
            </a:r>
            <a:r>
              <a:rPr lang="fr-CH" dirty="0"/>
              <a:t> to </a:t>
            </a:r>
            <a:r>
              <a:rPr lang="fr-CH" dirty="0" err="1"/>
              <a:t>their</a:t>
            </a:r>
            <a:r>
              <a:rPr lang="fr-CH" dirty="0"/>
              <a:t> </a:t>
            </a:r>
            <a:r>
              <a:rPr lang="fr-CH" dirty="0" err="1"/>
              <a:t>capability</a:t>
            </a:r>
            <a:endParaRPr lang="fr-CH" dirty="0"/>
          </a:p>
          <a:p>
            <a:pPr marL="171450" indent="-171450">
              <a:buFontTx/>
              <a:buChar char="-"/>
            </a:pPr>
            <a:r>
              <a:rPr lang="fr-CH" dirty="0" err="1"/>
              <a:t>Provide</a:t>
            </a:r>
            <a:r>
              <a:rPr lang="fr-CH" dirty="0"/>
              <a:t> a </a:t>
            </a:r>
            <a:r>
              <a:rPr lang="fr-CH" dirty="0" err="1"/>
              <a:t>wide</a:t>
            </a:r>
            <a:r>
              <a:rPr lang="fr-CH" dirty="0"/>
              <a:t> range of expériences in </a:t>
            </a:r>
            <a:r>
              <a:rPr lang="fr-CH" dirty="0" err="1"/>
              <a:t>different</a:t>
            </a:r>
            <a:r>
              <a:rPr lang="fr-CH" dirty="0"/>
              <a:t> </a:t>
            </a:r>
            <a:r>
              <a:rPr lang="fr-CH" dirty="0" err="1"/>
              <a:t>physical</a:t>
            </a:r>
            <a:r>
              <a:rPr lang="fr-CH" dirty="0"/>
              <a:t> </a:t>
            </a:r>
            <a:r>
              <a:rPr lang="fr-CH" dirty="0" err="1"/>
              <a:t>activty</a:t>
            </a:r>
            <a:r>
              <a:rPr lang="fr-CH" dirty="0"/>
              <a:t> environnements, </a:t>
            </a:r>
            <a:r>
              <a:rPr lang="fr-CH" dirty="0" err="1"/>
              <a:t>that</a:t>
            </a:r>
            <a:r>
              <a:rPr lang="fr-CH" dirty="0"/>
              <a:t> are </a:t>
            </a:r>
            <a:r>
              <a:rPr lang="fr-CH" dirty="0" err="1"/>
              <a:t>differentiated</a:t>
            </a:r>
            <a:r>
              <a:rPr lang="fr-CH" dirty="0"/>
              <a:t> to the </a:t>
            </a:r>
            <a:r>
              <a:rPr lang="fr-CH" dirty="0" err="1"/>
              <a:t>needs</a:t>
            </a:r>
            <a:r>
              <a:rPr lang="fr-CH" dirty="0"/>
              <a:t> of the </a:t>
            </a:r>
            <a:r>
              <a:rPr lang="fr-CH" dirty="0" err="1"/>
              <a:t>individual</a:t>
            </a:r>
            <a:endParaRPr lang="fr-CH" dirty="0"/>
          </a:p>
          <a:p>
            <a:pPr marL="171450" indent="-171450">
              <a:buFontTx/>
              <a:buChar char="-"/>
            </a:pPr>
            <a:r>
              <a:rPr lang="fr-CH" dirty="0" err="1"/>
              <a:t>Ensure</a:t>
            </a:r>
            <a:r>
              <a:rPr lang="fr-CH" dirty="0"/>
              <a:t> </a:t>
            </a:r>
            <a:r>
              <a:rPr lang="fr-CH" dirty="0" err="1"/>
              <a:t>that</a:t>
            </a:r>
            <a:r>
              <a:rPr lang="fr-CH" dirty="0"/>
              <a:t> the </a:t>
            </a:r>
            <a:r>
              <a:rPr lang="fr-CH" dirty="0" err="1"/>
              <a:t>activities</a:t>
            </a:r>
            <a:r>
              <a:rPr lang="fr-CH" dirty="0"/>
              <a:t> are relevant, </a:t>
            </a:r>
            <a:r>
              <a:rPr lang="fr-CH" dirty="0" err="1"/>
              <a:t>rewarding</a:t>
            </a:r>
            <a:r>
              <a:rPr lang="fr-CH" dirty="0"/>
              <a:t> and </a:t>
            </a:r>
            <a:r>
              <a:rPr lang="fr-CH" dirty="0" err="1"/>
              <a:t>challenging</a:t>
            </a:r>
            <a:r>
              <a:rPr lang="fr-CH" dirty="0"/>
              <a:t> to </a:t>
            </a:r>
            <a:r>
              <a:rPr lang="fr-CH" dirty="0" err="1"/>
              <a:t>every</a:t>
            </a:r>
            <a:r>
              <a:rPr lang="fr-CH" dirty="0"/>
              <a:t> </a:t>
            </a:r>
            <a:r>
              <a:rPr lang="fr-CH" dirty="0" err="1"/>
              <a:t>indivdual</a:t>
            </a:r>
            <a:endParaRPr lang="fr-CH" dirty="0"/>
          </a:p>
          <a:p>
            <a:pPr marL="171450" indent="-171450">
              <a:buFontTx/>
              <a:buChar char="-"/>
            </a:pPr>
            <a:r>
              <a:rPr lang="fr-CH" dirty="0"/>
              <a:t>Value </a:t>
            </a:r>
            <a:r>
              <a:rPr lang="fr-CH" dirty="0" err="1"/>
              <a:t>knowledge</a:t>
            </a:r>
            <a:r>
              <a:rPr lang="fr-CH" dirty="0"/>
              <a:t>, </a:t>
            </a:r>
            <a:r>
              <a:rPr lang="fr-CH" dirty="0" err="1"/>
              <a:t>understanding</a:t>
            </a:r>
            <a:r>
              <a:rPr lang="fr-CH" dirty="0"/>
              <a:t> and attitudes as </a:t>
            </a:r>
            <a:r>
              <a:rPr lang="fr-CH" dirty="0" err="1"/>
              <a:t>much</a:t>
            </a:r>
            <a:r>
              <a:rPr lang="fr-CH" dirty="0"/>
              <a:t> as </a:t>
            </a:r>
            <a:r>
              <a:rPr lang="fr-CH" dirty="0" err="1"/>
              <a:t>physical</a:t>
            </a:r>
            <a:r>
              <a:rPr lang="fr-CH" dirty="0"/>
              <a:t> </a:t>
            </a:r>
            <a:r>
              <a:rPr lang="fr-CH" dirty="0" err="1"/>
              <a:t>competence</a:t>
            </a:r>
            <a:r>
              <a:rPr lang="fr-CH" dirty="0"/>
              <a:t> </a:t>
            </a:r>
          </a:p>
          <a:p>
            <a:pPr marL="171450" indent="-171450">
              <a:buFontTx/>
              <a:buChar char="-"/>
            </a:pPr>
            <a:r>
              <a:rPr lang="fr-CH" dirty="0" err="1"/>
              <a:t>Celebrate</a:t>
            </a:r>
            <a:r>
              <a:rPr lang="fr-CH" dirty="0"/>
              <a:t> </a:t>
            </a:r>
            <a:r>
              <a:rPr lang="fr-CH" dirty="0" err="1"/>
              <a:t>progress</a:t>
            </a:r>
            <a:r>
              <a:rPr lang="fr-CH" dirty="0"/>
              <a:t> and </a:t>
            </a:r>
            <a:r>
              <a:rPr lang="fr-CH" dirty="0" err="1"/>
              <a:t>success</a:t>
            </a:r>
            <a:r>
              <a:rPr lang="fr-CH" dirty="0"/>
              <a:t> …</a:t>
            </a:r>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14</a:t>
            </a:fld>
            <a:endParaRPr lang="en-GB" dirty="0"/>
          </a:p>
        </p:txBody>
      </p:sp>
    </p:spTree>
    <p:extLst>
      <p:ext uri="{BB962C8B-B14F-4D97-AF65-F5344CB8AC3E}">
        <p14:creationId xmlns:p14="http://schemas.microsoft.com/office/powerpoint/2010/main" val="126607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The </a:t>
            </a:r>
            <a:r>
              <a:rPr lang="fr-CH" dirty="0" err="1"/>
              <a:t>others</a:t>
            </a:r>
            <a:r>
              <a:rPr lang="fr-CH" dirty="0"/>
              <a:t> questionnaires are for </a:t>
            </a:r>
            <a:r>
              <a:rPr lang="fr-CH" dirty="0" err="1"/>
              <a:t>teachers</a:t>
            </a:r>
            <a:r>
              <a:rPr lang="fr-CH" dirty="0"/>
              <a:t> and coaches/</a:t>
            </a:r>
            <a:r>
              <a:rPr lang="fr-CH" dirty="0" err="1"/>
              <a:t>trainers</a:t>
            </a:r>
            <a:r>
              <a:rPr lang="fr-CH" dirty="0"/>
              <a:t>  -   I </a:t>
            </a:r>
            <a:r>
              <a:rPr lang="fr-CH" dirty="0" err="1"/>
              <a:t>would</a:t>
            </a:r>
            <a:r>
              <a:rPr lang="fr-CH" dirty="0"/>
              <a:t> like to </a:t>
            </a:r>
            <a:r>
              <a:rPr lang="fr-CH" dirty="0" err="1"/>
              <a:t>share</a:t>
            </a:r>
            <a:r>
              <a:rPr lang="fr-CH" dirty="0"/>
              <a:t> </a:t>
            </a:r>
            <a:r>
              <a:rPr lang="fr-CH" dirty="0" err="1"/>
              <a:t>with</a:t>
            </a:r>
            <a:r>
              <a:rPr lang="fr-CH" dirty="0"/>
              <a:t> </a:t>
            </a:r>
            <a:r>
              <a:rPr lang="fr-CH" dirty="0" err="1"/>
              <a:t>you</a:t>
            </a:r>
            <a:r>
              <a:rPr lang="fr-CH" dirty="0"/>
              <a:t> the guide – </a:t>
            </a:r>
            <a:r>
              <a:rPr lang="fr-CH" dirty="0" err="1"/>
              <a:t>this</a:t>
            </a:r>
            <a:r>
              <a:rPr lang="fr-CH" dirty="0"/>
              <a:t> </a:t>
            </a:r>
            <a:r>
              <a:rPr lang="fr-CH" dirty="0" err="1"/>
              <a:t>is</a:t>
            </a:r>
            <a:r>
              <a:rPr lang="fr-CH" dirty="0"/>
              <a:t> the one </a:t>
            </a:r>
            <a:r>
              <a:rPr lang="fr-CH" dirty="0" err="1"/>
              <a:t>from</a:t>
            </a:r>
            <a:r>
              <a:rPr lang="fr-CH" dirty="0"/>
              <a:t> </a:t>
            </a:r>
            <a:r>
              <a:rPr lang="fr-CH" dirty="0" err="1"/>
              <a:t>Sportaustralia</a:t>
            </a:r>
            <a:r>
              <a:rPr lang="fr-CH" dirty="0"/>
              <a:t> </a:t>
            </a:r>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15</a:t>
            </a:fld>
            <a:endParaRPr lang="en-GB" dirty="0"/>
          </a:p>
        </p:txBody>
      </p:sp>
    </p:spTree>
    <p:extLst>
      <p:ext uri="{BB962C8B-B14F-4D97-AF65-F5344CB8AC3E}">
        <p14:creationId xmlns:p14="http://schemas.microsoft.com/office/powerpoint/2010/main" val="18964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I </a:t>
            </a:r>
            <a:r>
              <a:rPr lang="fr-CH" dirty="0" err="1"/>
              <a:t>would</a:t>
            </a:r>
            <a:r>
              <a:rPr lang="fr-CH" dirty="0"/>
              <a:t> like to </a:t>
            </a:r>
            <a:r>
              <a:rPr lang="fr-CH" dirty="0" err="1"/>
              <a:t>share</a:t>
            </a:r>
            <a:r>
              <a:rPr lang="fr-CH" dirty="0"/>
              <a:t> a </a:t>
            </a:r>
            <a:r>
              <a:rPr lang="fr-CH" dirty="0" err="1"/>
              <a:t>video</a:t>
            </a:r>
            <a:r>
              <a:rPr lang="fr-CH" dirty="0"/>
              <a:t> </a:t>
            </a:r>
            <a:r>
              <a:rPr lang="fr-CH" dirty="0" err="1"/>
              <a:t>with</a:t>
            </a:r>
            <a:r>
              <a:rPr lang="fr-CH" dirty="0"/>
              <a:t> </a:t>
            </a:r>
            <a:r>
              <a:rPr lang="fr-CH" dirty="0" err="1"/>
              <a:t>you</a:t>
            </a:r>
            <a:r>
              <a:rPr lang="fr-CH" dirty="0"/>
              <a:t> – </a:t>
            </a:r>
            <a:r>
              <a:rPr lang="fr-CH" dirty="0" err="1"/>
              <a:t>this</a:t>
            </a:r>
            <a:r>
              <a:rPr lang="fr-CH" dirty="0"/>
              <a:t> </a:t>
            </a:r>
            <a:r>
              <a:rPr lang="fr-CH" dirty="0" err="1"/>
              <a:t>is</a:t>
            </a:r>
            <a:r>
              <a:rPr lang="fr-CH" dirty="0"/>
              <a:t> the </a:t>
            </a:r>
            <a:r>
              <a:rPr lang="fr-CH" dirty="0" err="1"/>
              <a:t>video</a:t>
            </a:r>
            <a:r>
              <a:rPr lang="fr-CH" dirty="0"/>
              <a:t> original </a:t>
            </a:r>
            <a:r>
              <a:rPr lang="fr-CH" dirty="0" err="1"/>
              <a:t>from</a:t>
            </a:r>
            <a:r>
              <a:rPr lang="fr-CH" dirty="0"/>
              <a:t> our </a:t>
            </a:r>
            <a:r>
              <a:rPr lang="fr-CH" dirty="0" err="1"/>
              <a:t>project</a:t>
            </a:r>
            <a:r>
              <a:rPr lang="fr-CH" dirty="0"/>
              <a:t> PL4L,  to </a:t>
            </a:r>
            <a:r>
              <a:rPr lang="fr-CH" dirty="0" err="1"/>
              <a:t>introduce</a:t>
            </a:r>
            <a:r>
              <a:rPr lang="fr-CH" dirty="0"/>
              <a:t> </a:t>
            </a:r>
            <a:r>
              <a:rPr lang="fr-CH" dirty="0" err="1"/>
              <a:t>physical</a:t>
            </a:r>
            <a:r>
              <a:rPr lang="fr-CH" dirty="0"/>
              <a:t> </a:t>
            </a:r>
            <a:r>
              <a:rPr lang="fr-CH" dirty="0" err="1"/>
              <a:t>literacy</a:t>
            </a:r>
            <a:r>
              <a:rPr lang="fr-CH" dirty="0"/>
              <a:t>.</a:t>
            </a:r>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16</a:t>
            </a:fld>
            <a:endParaRPr lang="en-GB" dirty="0"/>
          </a:p>
        </p:txBody>
      </p:sp>
    </p:spTree>
    <p:extLst>
      <p:ext uri="{BB962C8B-B14F-4D97-AF65-F5344CB8AC3E}">
        <p14:creationId xmlns:p14="http://schemas.microsoft.com/office/powerpoint/2010/main" val="180500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17</a:t>
            </a:fld>
            <a:endParaRPr lang="en-GB" dirty="0"/>
          </a:p>
        </p:txBody>
      </p:sp>
    </p:spTree>
    <p:extLst>
      <p:ext uri="{BB962C8B-B14F-4D97-AF65-F5344CB8AC3E}">
        <p14:creationId xmlns:p14="http://schemas.microsoft.com/office/powerpoint/2010/main" val="367071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Physical literacy involves a continuum of learning by enabling individuals to achieve their goal. We’ll discuss together what is physical literacy, why is it important, what is our level of physical literacy and how we can contribute to its development</a:t>
            </a:r>
            <a:endParaRPr lang="fr-CH" dirty="0"/>
          </a:p>
          <a:p>
            <a:endParaRPr lang="fr-CH" dirty="0"/>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2</a:t>
            </a:fld>
            <a:endParaRPr lang="en-GB" dirty="0"/>
          </a:p>
        </p:txBody>
      </p:sp>
    </p:spTree>
    <p:extLst>
      <p:ext uri="{BB962C8B-B14F-4D97-AF65-F5344CB8AC3E}">
        <p14:creationId xmlns:p14="http://schemas.microsoft.com/office/powerpoint/2010/main" val="2330225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Literacy is a complex concept, which continues to be interpreted and defined in multiple ways. The United Nations Resolution 56/116 (UN </a:t>
            </a:r>
            <a:r>
              <a:rPr lang="en-US" dirty="0">
                <a:hlinkClick r:id="rId3" tooltip="United Nations (2002). Resolution 56/116 on United Nations literacy decade: Education for all. New York, NY: United Nations. &#10;                  https://undocs.org/pdf?symbol=en/A/RES/56/116&#10;                  &#10;                ."/>
              </a:rPr>
              <a:t>2002</a:t>
            </a:r>
            <a:r>
              <a:rPr lang="en-US" dirty="0"/>
              <a:t>) acknowledges the place of literacy at the heart of lifelong learning. </a:t>
            </a:r>
          </a:p>
          <a:p>
            <a:r>
              <a:rPr lang="en-US" dirty="0"/>
              <a:t>It also acknowledges its fundamental role for the attainment of essential skills that enable people of all ages to address the challenges they may face in life. Furthermore, literacy represents one of the </a:t>
            </a:r>
            <a:r>
              <a:rPr lang="en-US" b="1" dirty="0"/>
              <a:t>essential steps </a:t>
            </a:r>
            <a:r>
              <a:rPr lang="en-US" dirty="0"/>
              <a:t>in basic education – an important means for effective participation in the societies and economies of the twenty-first century.</a:t>
            </a:r>
          </a:p>
          <a:p>
            <a:r>
              <a:rPr lang="en-US" dirty="0"/>
              <a:t>U?NESCO has kept emphasizing the need for new forms of literacy (UNESCO IBE </a:t>
            </a:r>
            <a:r>
              <a:rPr lang="en-US" dirty="0">
                <a:hlinkClick r:id="rId4" tooltip="UNESCO IBE (2017). Future competences and the future of curriculum: A global reference for curricula transformation (M. Marope, P. Griffin, C. Gallagher, Authors). Geneva: UNESCO IBE."/>
              </a:rPr>
              <a:t>2017</a:t>
            </a:r>
            <a:r>
              <a:rPr lang="en-US" dirty="0"/>
              <a:t>). These relate particularly to new technologies such as digital literacy, information literacy, mass-media literacy, and social-media literacy, which are increasingly taken into account in the curriculum. The concept of physical literacy recognizes that humans learn for different reasons, whether for survival, social connection, or self-actualization. Learning to move could even be considered the first literacy we truly need to acquire as humans – at least well before we need to learn to read, write, comprehend, and calculate.</a:t>
            </a: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The </a:t>
            </a:r>
            <a:r>
              <a:rPr lang="fr-CH" dirty="0" err="1"/>
              <a:t>ability</a:t>
            </a:r>
            <a:r>
              <a:rPr lang="fr-CH" dirty="0"/>
              <a:t> to move </a:t>
            </a:r>
            <a:r>
              <a:rPr lang="fr-CH" dirty="0" err="1"/>
              <a:t>with</a:t>
            </a:r>
            <a:r>
              <a:rPr lang="fr-CH" dirty="0"/>
              <a:t> confidence and </a:t>
            </a:r>
            <a:r>
              <a:rPr lang="fr-CH" dirty="0" err="1"/>
              <a:t>competence</a:t>
            </a:r>
            <a:r>
              <a:rPr lang="fr-CH" dirty="0"/>
              <a:t>, </a:t>
            </a:r>
            <a:r>
              <a:rPr lang="fr-CH" dirty="0" err="1"/>
              <a:t>using</a:t>
            </a:r>
            <a:r>
              <a:rPr lang="fr-CH" dirty="0"/>
              <a:t> all the </a:t>
            </a:r>
            <a:r>
              <a:rPr lang="fr-CH" dirty="0" err="1"/>
              <a:t>physical</a:t>
            </a:r>
            <a:r>
              <a:rPr lang="fr-CH" dirty="0"/>
              <a:t> assets one has at </a:t>
            </a:r>
            <a:r>
              <a:rPr lang="fr-CH" dirty="0" err="1"/>
              <a:t>their</a:t>
            </a:r>
            <a:r>
              <a:rPr lang="fr-CH" dirty="0"/>
              <a:t> </a:t>
            </a:r>
            <a:r>
              <a:rPr lang="fr-CH" dirty="0" err="1"/>
              <a:t>disposal</a:t>
            </a:r>
            <a:r>
              <a:rPr lang="fr-CH" dirty="0"/>
              <a:t> at </a:t>
            </a:r>
            <a:r>
              <a:rPr lang="fr-CH" dirty="0" err="1"/>
              <a:t>any</a:t>
            </a:r>
            <a:r>
              <a:rPr lang="fr-CH" dirty="0"/>
              <a:t> </a:t>
            </a:r>
            <a:r>
              <a:rPr lang="fr-CH" dirty="0" err="1"/>
              <a:t>given</a:t>
            </a:r>
            <a:r>
              <a:rPr lang="fr-CH" dirty="0"/>
              <a:t> point in time </a:t>
            </a:r>
            <a:r>
              <a:rPr lang="fr-CH" dirty="0" err="1"/>
              <a:t>across</a:t>
            </a:r>
            <a:r>
              <a:rPr lang="fr-CH" dirty="0"/>
              <a:t> </a:t>
            </a:r>
            <a:r>
              <a:rPr lang="fr-CH" dirty="0" err="1"/>
              <a:t>varying</a:t>
            </a:r>
            <a:r>
              <a:rPr lang="fr-CH" dirty="0"/>
              <a:t> </a:t>
            </a:r>
            <a:r>
              <a:rPr lang="fr-CH" dirty="0" err="1"/>
              <a:t>context</a:t>
            </a:r>
            <a:r>
              <a:rPr lang="fr-CH" dirty="0"/>
              <a:t>  - </a:t>
            </a:r>
            <a:r>
              <a:rPr lang="fr-CH" dirty="0" err="1"/>
              <a:t>this</a:t>
            </a:r>
            <a:r>
              <a:rPr lang="fr-CH" dirty="0"/>
              <a:t> </a:t>
            </a:r>
            <a:r>
              <a:rPr lang="fr-CH" dirty="0" err="1"/>
              <a:t>is</a:t>
            </a:r>
            <a:r>
              <a:rPr lang="fr-CH" dirty="0"/>
              <a:t> a part of </a:t>
            </a:r>
            <a:r>
              <a:rPr lang="fr-CH" dirty="0" err="1"/>
              <a:t>physical</a:t>
            </a:r>
            <a:r>
              <a:rPr lang="fr-CH" dirty="0"/>
              <a:t> </a:t>
            </a:r>
            <a:r>
              <a:rPr lang="fr-CH" dirty="0" err="1"/>
              <a:t>literacy</a:t>
            </a:r>
            <a:r>
              <a:rPr lang="fr-CH" dirty="0"/>
              <a:t>. </a:t>
            </a:r>
          </a:p>
          <a:p>
            <a:endParaRPr lang="fr-CH" dirty="0"/>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3</a:t>
            </a:fld>
            <a:endParaRPr lang="en-GB" dirty="0"/>
          </a:p>
        </p:txBody>
      </p:sp>
    </p:spTree>
    <p:extLst>
      <p:ext uri="{BB962C8B-B14F-4D97-AF65-F5344CB8AC3E}">
        <p14:creationId xmlns:p14="http://schemas.microsoft.com/office/powerpoint/2010/main" val="103297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literacy is the skills and attributes -  it means that if you or your Students, clients improve you should see the changes in the </a:t>
            </a:r>
            <a:r>
              <a:rPr lang="en-US" dirty="0" err="1"/>
              <a:t>behovior</a:t>
            </a:r>
            <a:r>
              <a:rPr lang="en-US" dirty="0"/>
              <a:t>.</a:t>
            </a:r>
          </a:p>
          <a:p>
            <a:endParaRPr lang="en-US" dirty="0"/>
          </a:p>
          <a:p>
            <a:r>
              <a:rPr lang="en-US" dirty="0"/>
              <a:t>Learning to move could even be considered the first literacy we truly need to acquire as humans – at least well before we need to learn to read, write, comprehend, and calculate. The concept of physical literacy recognizes that humans learn for different reasons, whether for survival, social connection, or self-actualization. </a:t>
            </a:r>
          </a:p>
          <a:p>
            <a:r>
              <a:rPr lang="en-GB" dirty="0"/>
              <a:t>It can be understood as a process and as a outcome :   the process is the way, the journey and the outcomes the progress, the success, the learning results …. The elements that you will have to connect ,  coming from different domains. </a:t>
            </a:r>
          </a:p>
          <a:p>
            <a:endParaRPr lang="en-GB" dirty="0"/>
          </a:p>
        </p:txBody>
      </p:sp>
      <p:sp>
        <p:nvSpPr>
          <p:cNvPr id="4" name="Slide Number Placeholder 3"/>
          <p:cNvSpPr>
            <a:spLocks noGrp="1"/>
          </p:cNvSpPr>
          <p:nvPr>
            <p:ph type="sldNum" sz="quarter" idx="10"/>
          </p:nvPr>
        </p:nvSpPr>
        <p:spPr/>
        <p:txBody>
          <a:bodyPr/>
          <a:lstStyle/>
          <a:p>
            <a:fld id="{8B18701C-2B9C-4FCE-BC23-5E1DAB1DFD97}" type="slidenum">
              <a:rPr lang="en-GB" smtClean="0"/>
              <a:t>4</a:t>
            </a:fld>
            <a:endParaRPr lang="en-GB" dirty="0"/>
          </a:p>
        </p:txBody>
      </p:sp>
    </p:spTree>
    <p:extLst>
      <p:ext uri="{BB962C8B-B14F-4D97-AF65-F5344CB8AC3E}">
        <p14:creationId xmlns:p14="http://schemas.microsoft.com/office/powerpoint/2010/main" val="252736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Which domains :  the four domains :  physical, cognitive, emotional and social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domains are interrelated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  I learn how to ski, which is an object of locomotion-type skill.  Learning to ski is not directly linked with social understanding –but because skiers are very territorial I need to link that with an emotional experience like the connection to the environment. I can also ski with friends,  on a resort with other people …. In a wild environment…   Soo the more bonds and learning elements that I can piece together around different type of movements, the more likely that I will be able to pursue them across my entire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connect the elements, is the strength of PL.   </a:t>
            </a:r>
          </a:p>
          <a:p>
            <a:endParaRPr lang="en-GB" dirty="0"/>
          </a:p>
        </p:txBody>
      </p:sp>
      <p:sp>
        <p:nvSpPr>
          <p:cNvPr id="4" name="Slide Number Placeholder 3"/>
          <p:cNvSpPr>
            <a:spLocks noGrp="1"/>
          </p:cNvSpPr>
          <p:nvPr>
            <p:ph type="sldNum" sz="quarter" idx="10"/>
          </p:nvPr>
        </p:nvSpPr>
        <p:spPr/>
        <p:txBody>
          <a:bodyPr/>
          <a:lstStyle/>
          <a:p>
            <a:fld id="{8B18701C-2B9C-4FCE-BC23-5E1DAB1DFD97}" type="slidenum">
              <a:rPr lang="en-GB" smtClean="0"/>
              <a:t>5</a:t>
            </a:fld>
            <a:endParaRPr lang="en-GB" dirty="0"/>
          </a:p>
        </p:txBody>
      </p:sp>
    </p:spTree>
    <p:extLst>
      <p:ext uri="{BB962C8B-B14F-4D97-AF65-F5344CB8AC3E}">
        <p14:creationId xmlns:p14="http://schemas.microsoft.com/office/powerpoint/2010/main" val="3006877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Light"/>
              </a:rPr>
              <a:t>Physical literacy is elemental – D. </a:t>
            </a:r>
            <a:r>
              <a:rPr lang="en-US" b="1" dirty="0" err="1">
                <a:cs typeface="Calibri Light"/>
              </a:rPr>
              <a:t>Duddley</a:t>
            </a:r>
            <a:r>
              <a:rPr lang="en-US" b="1" dirty="0">
                <a:cs typeface="Calibri Light"/>
              </a:rPr>
              <a:t> likes to think of all the different components as part of a periodic chart. </a:t>
            </a:r>
            <a:r>
              <a:rPr lang="en-GB" dirty="0"/>
              <a:t>We all have elements from different learning domains whether it be social, cognitive, emotional or physical.  People with high level of PL have more elements and more connections , and what makes people pursue physical active across the life span is when those elements bond with other  -  this could also be seen as Lego bricks – the more you have, the more you can construct, but you need to know which brick to use where , like in a connection environment.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Personal, social and learning to learn competence . It includes the ability to cope with uncertainty and complexity, learn to learn, support one’s physical and emotional well-being, to maintain physical and mental health, and to be able to lead a health-conscious, future-oriented life, empathize and manage conflict in an inclusive and supportive context. Attitudes:  The competence is based on a positive attitude toward one’s personal, social and physical well-being and learning throughout one’s life. </a:t>
            </a:r>
            <a:endParaRPr lang="en-GB" dirty="0"/>
          </a:p>
          <a:p>
            <a:endParaRPr lang="en-GB" dirty="0"/>
          </a:p>
        </p:txBody>
      </p:sp>
      <p:sp>
        <p:nvSpPr>
          <p:cNvPr id="4" name="Slide Number Placeholder 3"/>
          <p:cNvSpPr>
            <a:spLocks noGrp="1"/>
          </p:cNvSpPr>
          <p:nvPr>
            <p:ph type="sldNum" sz="quarter" idx="10"/>
          </p:nvPr>
        </p:nvSpPr>
        <p:spPr/>
        <p:txBody>
          <a:bodyPr/>
          <a:lstStyle/>
          <a:p>
            <a:fld id="{8B18701C-2B9C-4FCE-BC23-5E1DAB1DFD97}" type="slidenum">
              <a:rPr lang="en-GB" smtClean="0"/>
              <a:t>6</a:t>
            </a:fld>
            <a:endParaRPr lang="en-GB" dirty="0"/>
          </a:p>
        </p:txBody>
      </p:sp>
    </p:spTree>
    <p:extLst>
      <p:ext uri="{BB962C8B-B14F-4D97-AF65-F5344CB8AC3E}">
        <p14:creationId xmlns:p14="http://schemas.microsoft.com/office/powerpoint/2010/main" val="120476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aspirational goal of achieving a </a:t>
            </a:r>
            <a:r>
              <a:rPr lang="en-US" b="1" dirty="0"/>
              <a:t>physically literate population </a:t>
            </a:r>
            <a:r>
              <a:rPr lang="en-US" dirty="0"/>
              <a:t>begins with </a:t>
            </a:r>
            <a:r>
              <a:rPr lang="en-US" b="1" dirty="0"/>
              <a:t>rethinking and applying good learning design </a:t>
            </a:r>
            <a:r>
              <a:rPr lang="en-US" dirty="0"/>
              <a:t>in school and out-of-school movement experiences.  In the Key competences of the EU curriculum  no sign of physical literacy looking in the recommendations, we  can find, </a:t>
            </a:r>
            <a:r>
              <a:rPr lang="en-US" dirty="0" err="1"/>
              <a:t>im</a:t>
            </a:r>
            <a:r>
              <a:rPr lang="en-US" dirty="0"/>
              <a:t> the introduction : Everyone has the right to </a:t>
            </a:r>
            <a:r>
              <a:rPr lang="en-US" dirty="0">
                <a:hlinkClick r:id="rId3"/>
              </a:rPr>
              <a:t>quality </a:t>
            </a:r>
            <a:r>
              <a:rPr lang="en-US" dirty="0"/>
              <a:t>and </a:t>
            </a:r>
            <a:r>
              <a:rPr lang="en-US" dirty="0">
                <a:hlinkClick r:id="rId4"/>
              </a:rPr>
              <a:t>inclusive </a:t>
            </a:r>
            <a:r>
              <a:rPr lang="en-US" dirty="0"/>
              <a:t>education, training and lifelong learning that develops key competences and basic skills. Key competences and basic skills are needed by all for personal fulfilment and development, employability, social inclusion and active citizenship. </a:t>
            </a:r>
            <a:r>
              <a:rPr lang="en-US" dirty="0">
                <a:effectLst/>
                <a:latin typeface="Arial" panose="020B0604020202020204" pitchFamily="34" charset="0"/>
              </a:rPr>
              <a:t>The competence is based on a positive attitude toward one’s personal, social and </a:t>
            </a:r>
            <a:r>
              <a:rPr lang="en-US" b="1" dirty="0">
                <a:effectLst/>
                <a:latin typeface="Arial" panose="020B0604020202020204" pitchFamily="34" charset="0"/>
              </a:rPr>
              <a:t>physical well-being and learning throughout one’s life. </a:t>
            </a:r>
            <a:endParaRPr lang="en-US" b="1" dirty="0"/>
          </a:p>
          <a:p>
            <a:endParaRPr lang="en-US" dirty="0"/>
          </a:p>
          <a:p>
            <a:r>
              <a:rPr lang="en-US" dirty="0"/>
              <a:t>Using UNESCO’s (</a:t>
            </a:r>
            <a:r>
              <a:rPr lang="en-US" dirty="0">
                <a:hlinkClick r:id="rId5" tooltip="UNESCO (2015b). Quality physical education: Guidelines for policy-makers. Paris: UNESCO."/>
              </a:rPr>
              <a:t>2015b</a:t>
            </a:r>
            <a:r>
              <a:rPr lang="en-US" dirty="0"/>
              <a:t>) </a:t>
            </a:r>
            <a:r>
              <a:rPr lang="en-US" i="1" dirty="0"/>
              <a:t>Quality Physical Education: Guidelines for Policy-Makers</a:t>
            </a:r>
            <a:r>
              <a:rPr lang="en-US" dirty="0"/>
              <a:t>, UNESCO and partners are currently supporting different projects (Fiji, Mexico, South Africa, and Zambia) to develop inclusive, child-centered school policies and processes </a:t>
            </a:r>
            <a:r>
              <a:rPr lang="en-US" b="1" dirty="0"/>
              <a:t>driven by physical literacy</a:t>
            </a:r>
            <a:r>
              <a:rPr lang="en-US" dirty="0"/>
              <a:t>.</a:t>
            </a:r>
          </a:p>
          <a:p>
            <a:r>
              <a:rPr lang="en-US" b="1" dirty="0"/>
              <a:t>These policies promote physical literacy and values-based learning </a:t>
            </a:r>
            <a:r>
              <a:rPr lang="en-US" dirty="0"/>
              <a:t>as part of rounded development </a:t>
            </a:r>
            <a:r>
              <a:rPr lang="en-US" b="1" dirty="0"/>
              <a:t>and global education priorities </a:t>
            </a:r>
            <a:r>
              <a:rPr lang="en-US" dirty="0"/>
              <a:t>such as the SDG 4. as also n the Kazan action plan . </a:t>
            </a:r>
            <a:endParaRPr lang="en-GB" dirty="0"/>
          </a:p>
          <a:p>
            <a:endParaRPr lang="en-GB" dirty="0"/>
          </a:p>
        </p:txBody>
      </p:sp>
      <p:sp>
        <p:nvSpPr>
          <p:cNvPr id="4" name="Slide Number Placeholder 3"/>
          <p:cNvSpPr>
            <a:spLocks noGrp="1"/>
          </p:cNvSpPr>
          <p:nvPr>
            <p:ph type="sldNum" sz="quarter" idx="10"/>
          </p:nvPr>
        </p:nvSpPr>
        <p:spPr/>
        <p:txBody>
          <a:bodyPr/>
          <a:lstStyle/>
          <a:p>
            <a:fld id="{8B18701C-2B9C-4FCE-BC23-5E1DAB1DFD97}" type="slidenum">
              <a:rPr lang="en-GB" smtClean="0"/>
              <a:t>7</a:t>
            </a:fld>
            <a:endParaRPr lang="en-GB" dirty="0"/>
          </a:p>
        </p:txBody>
      </p:sp>
    </p:spTree>
    <p:extLst>
      <p:ext uri="{BB962C8B-B14F-4D97-AF65-F5344CB8AC3E}">
        <p14:creationId xmlns:p14="http://schemas.microsoft.com/office/powerpoint/2010/main" val="8713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and sport agencies must collaborate with education in creating a strategic vision that enables the fundamental right for all people to participate in meaningful physical activity across their life course.</a:t>
            </a:r>
          </a:p>
          <a:p>
            <a:r>
              <a:rPr lang="en-US" dirty="0">
                <a:effectLst/>
                <a:latin typeface="Arial" panose="020B0604020202020204" pitchFamily="34" charset="0"/>
              </a:rPr>
              <a:t>In the Recommended actions for WHO Member States, physical literacy is clearly mentioned. CITATION </a:t>
            </a:r>
          </a:p>
          <a:p>
            <a:endParaRPr lang="en-US" dirty="0">
              <a:effectLst/>
              <a:latin typeface="Arial" panose="020B0604020202020204" pitchFamily="34" charset="0"/>
            </a:endParaRPr>
          </a:p>
          <a:p>
            <a:r>
              <a:rPr lang="en-US" dirty="0">
                <a:effectLst/>
                <a:latin typeface="Arial" panose="020B0604020202020204" pitchFamily="34" charset="0"/>
              </a:rPr>
              <a:t>The international stakeholders of the OECD Future of Education and Skills 2030 project highlight three foundations as particularly important: cognitive foundations, which include </a:t>
            </a:r>
            <a:r>
              <a:rPr lang="en-US" b="1" dirty="0">
                <a:effectLst/>
                <a:latin typeface="Arial" panose="020B0604020202020204" pitchFamily="34" charset="0"/>
              </a:rPr>
              <a:t>literacy and numeracy</a:t>
            </a:r>
            <a:r>
              <a:rPr lang="en-US" dirty="0">
                <a:effectLst/>
                <a:latin typeface="Arial" panose="020B0604020202020204" pitchFamily="34" charset="0"/>
              </a:rPr>
              <a:t>; </a:t>
            </a:r>
            <a:r>
              <a:rPr lang="en-US" b="1" dirty="0">
                <a:effectLst/>
                <a:latin typeface="Arial" panose="020B0604020202020204" pitchFamily="34" charset="0"/>
              </a:rPr>
              <a:t>health foundations, including physical and mental health</a:t>
            </a:r>
            <a:r>
              <a:rPr lang="en-US" dirty="0">
                <a:effectLst/>
                <a:latin typeface="Arial" panose="020B0604020202020204" pitchFamily="34" charset="0"/>
              </a:rPr>
              <a:t>, and well-being; </a:t>
            </a:r>
            <a:r>
              <a:rPr lang="en-US" b="1" dirty="0">
                <a:effectLst/>
                <a:latin typeface="Arial" panose="020B0604020202020204" pitchFamily="34" charset="0"/>
              </a:rPr>
              <a:t>social and emotional foundations</a:t>
            </a:r>
            <a:r>
              <a:rPr lang="en-US" dirty="0">
                <a:effectLst/>
                <a:latin typeface="Arial" panose="020B0604020202020204" pitchFamily="34" charset="0"/>
              </a:rPr>
              <a:t>, </a:t>
            </a:r>
            <a:r>
              <a:rPr lang="en-US" b="1" dirty="0">
                <a:effectLst/>
                <a:latin typeface="Arial" panose="020B0604020202020204" pitchFamily="34" charset="0"/>
              </a:rPr>
              <a:t>including moral and ethics and digital literacy and data literacy.</a:t>
            </a:r>
          </a:p>
          <a:p>
            <a:endParaRPr lang="en-US" b="1" dirty="0">
              <a:effectLst/>
              <a:latin typeface="Arial" panose="020B0604020202020204" pitchFamily="34" charset="0"/>
            </a:endParaRPr>
          </a:p>
          <a:p>
            <a:r>
              <a:rPr lang="en-GB" dirty="0"/>
              <a:t>When we talk to people about physical literacy, we tend to talk about it within “strength space thinking , identifying people strength. We work through positive previous experiences. Physical literacy as a concept of learning may contribute to the change mention in the preface of the Olympic Values Education, to include all the persons in a project of long life physical activities. </a:t>
            </a:r>
          </a:p>
        </p:txBody>
      </p:sp>
      <p:sp>
        <p:nvSpPr>
          <p:cNvPr id="4" name="Slide Number Placeholder 3"/>
          <p:cNvSpPr>
            <a:spLocks noGrp="1"/>
          </p:cNvSpPr>
          <p:nvPr>
            <p:ph type="sldNum" sz="quarter" idx="10"/>
          </p:nvPr>
        </p:nvSpPr>
        <p:spPr/>
        <p:txBody>
          <a:bodyPr/>
          <a:lstStyle/>
          <a:p>
            <a:fld id="{8B18701C-2B9C-4FCE-BC23-5E1DAB1DFD97}" type="slidenum">
              <a:rPr lang="en-GB" smtClean="0"/>
              <a:t>8</a:t>
            </a:fld>
            <a:endParaRPr lang="en-GB" dirty="0"/>
          </a:p>
        </p:txBody>
      </p:sp>
    </p:spTree>
    <p:extLst>
      <p:ext uri="{BB962C8B-B14F-4D97-AF65-F5344CB8AC3E}">
        <p14:creationId xmlns:p14="http://schemas.microsoft.com/office/powerpoint/2010/main" val="14986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err="1"/>
              <a:t>We</a:t>
            </a:r>
            <a:r>
              <a:rPr lang="fr-CH" dirty="0"/>
              <a:t> </a:t>
            </a:r>
            <a:r>
              <a:rPr lang="fr-CH" dirty="0" err="1"/>
              <a:t>learn</a:t>
            </a:r>
            <a:r>
              <a:rPr lang="fr-CH" dirty="0"/>
              <a:t> to </a:t>
            </a:r>
            <a:r>
              <a:rPr lang="fr-CH" dirty="0" err="1"/>
              <a:t>read</a:t>
            </a:r>
            <a:r>
              <a:rPr lang="fr-CH" dirty="0"/>
              <a:t>, </a:t>
            </a:r>
            <a:r>
              <a:rPr lang="fr-CH" dirty="0" err="1"/>
              <a:t>write</a:t>
            </a:r>
            <a:r>
              <a:rPr lang="fr-CH" dirty="0"/>
              <a:t>, count …. But </a:t>
            </a:r>
            <a:r>
              <a:rPr lang="fr-CH" dirty="0" err="1"/>
              <a:t>also</a:t>
            </a:r>
            <a:r>
              <a:rPr lang="fr-CH" dirty="0"/>
              <a:t> to </a:t>
            </a:r>
            <a:r>
              <a:rPr lang="fr-CH" dirty="0" err="1"/>
              <a:t>walk</a:t>
            </a:r>
            <a:r>
              <a:rPr lang="fr-CH" dirty="0"/>
              <a:t>, crawl, run .  </a:t>
            </a:r>
            <a:r>
              <a:rPr lang="fr-CH" dirty="0" err="1"/>
              <a:t>We</a:t>
            </a:r>
            <a:r>
              <a:rPr lang="fr-CH" dirty="0"/>
              <a:t> </a:t>
            </a:r>
            <a:r>
              <a:rPr lang="fr-CH" dirty="0" err="1"/>
              <a:t>don’t</a:t>
            </a:r>
            <a:r>
              <a:rPr lang="fr-CH" dirty="0"/>
              <a:t> </a:t>
            </a:r>
            <a:r>
              <a:rPr lang="fr-CH" dirty="0" err="1"/>
              <a:t>just</a:t>
            </a:r>
            <a:r>
              <a:rPr lang="fr-CH" dirty="0"/>
              <a:t> </a:t>
            </a:r>
            <a:r>
              <a:rPr lang="fr-CH" dirty="0" err="1"/>
              <a:t>get</a:t>
            </a:r>
            <a:r>
              <a:rPr lang="fr-CH" dirty="0"/>
              <a:t> </a:t>
            </a:r>
            <a:r>
              <a:rPr lang="fr-CH" dirty="0" err="1"/>
              <a:t>them</a:t>
            </a:r>
            <a:r>
              <a:rPr lang="fr-CH" dirty="0"/>
              <a:t>, </a:t>
            </a:r>
            <a:r>
              <a:rPr lang="fr-CH" dirty="0" err="1"/>
              <a:t>we</a:t>
            </a:r>
            <a:r>
              <a:rPr lang="fr-CH" dirty="0"/>
              <a:t> </a:t>
            </a:r>
            <a:r>
              <a:rPr lang="fr-CH" dirty="0" err="1"/>
              <a:t>lean</a:t>
            </a:r>
            <a:r>
              <a:rPr lang="fr-CH" dirty="0"/>
              <a:t> </a:t>
            </a:r>
            <a:r>
              <a:rPr lang="fr-CH" dirty="0" err="1"/>
              <a:t>them</a:t>
            </a:r>
            <a:r>
              <a:rPr lang="fr-CH" dirty="0"/>
              <a:t> </a:t>
            </a:r>
            <a:r>
              <a:rPr lang="fr-CH" dirty="0" err="1"/>
              <a:t>because</a:t>
            </a:r>
            <a:r>
              <a:rPr lang="fr-CH" dirty="0"/>
              <a:t> </a:t>
            </a:r>
            <a:r>
              <a:rPr lang="fr-CH" dirty="0" err="1"/>
              <a:t>we</a:t>
            </a:r>
            <a:r>
              <a:rPr lang="fr-CH" dirty="0"/>
              <a:t> </a:t>
            </a:r>
            <a:r>
              <a:rPr lang="fr-CH" dirty="0" err="1"/>
              <a:t>need</a:t>
            </a:r>
            <a:r>
              <a:rPr lang="fr-CH" dirty="0"/>
              <a:t> to survive.  </a:t>
            </a:r>
            <a:r>
              <a:rPr lang="fr-CH" dirty="0" err="1"/>
              <a:t>We</a:t>
            </a:r>
            <a:r>
              <a:rPr lang="fr-CH" dirty="0"/>
              <a:t> </a:t>
            </a:r>
            <a:r>
              <a:rPr lang="fr-CH" dirty="0" err="1"/>
              <a:t>learn</a:t>
            </a:r>
            <a:r>
              <a:rPr lang="fr-CH" dirty="0"/>
              <a:t> </a:t>
            </a:r>
            <a:r>
              <a:rPr lang="fr-CH" dirty="0" err="1"/>
              <a:t>other</a:t>
            </a:r>
            <a:r>
              <a:rPr lang="fr-CH" dirty="0"/>
              <a:t> </a:t>
            </a:r>
            <a:r>
              <a:rPr lang="fr-CH" dirty="0" err="1"/>
              <a:t>skills</a:t>
            </a:r>
            <a:r>
              <a:rPr lang="fr-CH" dirty="0"/>
              <a:t> to </a:t>
            </a:r>
            <a:r>
              <a:rPr lang="fr-CH" dirty="0" err="1"/>
              <a:t>become</a:t>
            </a:r>
            <a:r>
              <a:rPr lang="fr-CH" dirty="0"/>
              <a:t> part of the </a:t>
            </a:r>
            <a:r>
              <a:rPr lang="fr-CH" dirty="0" err="1"/>
              <a:t>largest</a:t>
            </a:r>
            <a:r>
              <a:rPr lang="fr-CH" dirty="0"/>
              <a:t> social group.  I </a:t>
            </a:r>
            <a:r>
              <a:rPr lang="fr-CH" dirty="0" err="1"/>
              <a:t>repeat</a:t>
            </a:r>
            <a:r>
              <a:rPr lang="fr-CH" dirty="0"/>
              <a:t> </a:t>
            </a:r>
            <a:r>
              <a:rPr lang="fr-CH" dirty="0" err="1"/>
              <a:t>it</a:t>
            </a:r>
            <a:r>
              <a:rPr lang="fr-CH" dirty="0"/>
              <a:t> but </a:t>
            </a:r>
            <a:r>
              <a:rPr lang="fr-CH" dirty="0" err="1"/>
              <a:t>this</a:t>
            </a:r>
            <a:r>
              <a:rPr lang="fr-CH" dirty="0"/>
              <a:t> </a:t>
            </a:r>
            <a:r>
              <a:rPr lang="fr-CH" dirty="0" err="1"/>
              <a:t>is</a:t>
            </a:r>
            <a:r>
              <a:rPr lang="fr-CH" dirty="0"/>
              <a:t> </a:t>
            </a:r>
            <a:r>
              <a:rPr lang="fr-CH" dirty="0" err="1"/>
              <a:t>very</a:t>
            </a:r>
            <a:r>
              <a:rPr lang="fr-CH" dirty="0"/>
              <a:t> important : to position </a:t>
            </a:r>
            <a:r>
              <a:rPr lang="fr-CH" dirty="0" err="1"/>
              <a:t>physical</a:t>
            </a:r>
            <a:r>
              <a:rPr lang="fr-CH" dirty="0"/>
              <a:t> </a:t>
            </a:r>
            <a:r>
              <a:rPr lang="fr-CH" dirty="0" err="1"/>
              <a:t>literacy</a:t>
            </a:r>
            <a:r>
              <a:rPr lang="fr-CH" dirty="0"/>
              <a:t> as </a:t>
            </a:r>
            <a:r>
              <a:rPr lang="fr-CH" dirty="0" err="1"/>
              <a:t>learning</a:t>
            </a:r>
            <a:r>
              <a:rPr lang="fr-CH" dirty="0"/>
              <a:t>, </a:t>
            </a:r>
            <a:r>
              <a:rPr lang="fr-CH" dirty="0" err="1"/>
              <a:t>we</a:t>
            </a:r>
            <a:r>
              <a:rPr lang="fr-CH" dirty="0"/>
              <a:t> </a:t>
            </a:r>
            <a:r>
              <a:rPr lang="fr-CH" dirty="0" err="1"/>
              <a:t>learn</a:t>
            </a:r>
            <a:r>
              <a:rPr lang="fr-CH" dirty="0"/>
              <a:t> </a:t>
            </a:r>
            <a:r>
              <a:rPr lang="fr-CH" dirty="0" err="1"/>
              <a:t>things</a:t>
            </a:r>
            <a:r>
              <a:rPr lang="fr-CH" dirty="0"/>
              <a:t> to survive on </a:t>
            </a:r>
            <a:r>
              <a:rPr lang="fr-CH" dirty="0" err="1"/>
              <a:t>this</a:t>
            </a:r>
            <a:r>
              <a:rPr lang="fr-CH" dirty="0"/>
              <a:t> </a:t>
            </a:r>
            <a:r>
              <a:rPr lang="fr-CH" dirty="0" err="1"/>
              <a:t>planet</a:t>
            </a:r>
            <a:r>
              <a:rPr lang="fr-CH" dirty="0"/>
              <a:t>, to </a:t>
            </a:r>
            <a:r>
              <a:rPr lang="fr-CH" dirty="0" err="1"/>
              <a:t>be</a:t>
            </a:r>
            <a:r>
              <a:rPr lang="fr-CH" dirty="0"/>
              <a:t> </a:t>
            </a:r>
            <a:r>
              <a:rPr lang="fr-CH" dirty="0" err="1"/>
              <a:t>socially</a:t>
            </a:r>
            <a:r>
              <a:rPr lang="fr-CH" dirty="0"/>
              <a:t> </a:t>
            </a:r>
            <a:r>
              <a:rPr lang="fr-CH" dirty="0" err="1"/>
              <a:t>included</a:t>
            </a:r>
            <a:r>
              <a:rPr lang="fr-CH" dirty="0"/>
              <a:t>.  </a:t>
            </a:r>
            <a:r>
              <a:rPr lang="fr-CH" dirty="0" err="1"/>
              <a:t>We</a:t>
            </a:r>
            <a:r>
              <a:rPr lang="fr-CH" dirty="0"/>
              <a:t> are </a:t>
            </a:r>
            <a:r>
              <a:rPr lang="fr-CH" dirty="0" err="1"/>
              <a:t>starting</a:t>
            </a:r>
            <a:r>
              <a:rPr lang="fr-CH" dirty="0"/>
              <a:t> to </a:t>
            </a:r>
            <a:r>
              <a:rPr lang="fr-CH" dirty="0" err="1"/>
              <a:t>learn</a:t>
            </a:r>
            <a:r>
              <a:rPr lang="fr-CH" dirty="0"/>
              <a:t> to move </a:t>
            </a:r>
            <a:r>
              <a:rPr lang="fr-CH" dirty="0" err="1"/>
              <a:t>before</a:t>
            </a:r>
            <a:r>
              <a:rPr lang="fr-CH" dirty="0"/>
              <a:t> </a:t>
            </a:r>
            <a:r>
              <a:rPr lang="fr-CH" dirty="0" err="1"/>
              <a:t>learning</a:t>
            </a:r>
            <a:r>
              <a:rPr lang="fr-CH" dirty="0"/>
              <a:t> to </a:t>
            </a:r>
            <a:r>
              <a:rPr lang="fr-CH" dirty="0" err="1"/>
              <a:t>speak</a:t>
            </a:r>
            <a:r>
              <a:rPr lang="fr-CH" dirty="0"/>
              <a:t>, </a:t>
            </a:r>
            <a:r>
              <a:rPr lang="fr-CH" dirty="0" err="1"/>
              <a:t>read</a:t>
            </a:r>
            <a:r>
              <a:rPr lang="fr-CH" dirty="0"/>
              <a:t>, ….</a:t>
            </a:r>
          </a:p>
          <a:p>
            <a:r>
              <a:rPr lang="fr-CH" dirty="0"/>
              <a:t>PL </a:t>
            </a:r>
            <a:r>
              <a:rPr lang="fr-CH" dirty="0" err="1"/>
              <a:t>is</a:t>
            </a:r>
            <a:r>
              <a:rPr lang="fr-CH" dirty="0"/>
              <a:t> the golden thread </a:t>
            </a:r>
            <a:r>
              <a:rPr lang="fr-CH" dirty="0" err="1"/>
              <a:t>that</a:t>
            </a:r>
            <a:r>
              <a:rPr lang="fr-CH" dirty="0"/>
              <a:t> </a:t>
            </a:r>
            <a:r>
              <a:rPr lang="fr-CH" dirty="0" err="1"/>
              <a:t>radiates</a:t>
            </a:r>
            <a:r>
              <a:rPr lang="fr-CH" dirty="0"/>
              <a:t> </a:t>
            </a:r>
            <a:r>
              <a:rPr lang="fr-CH" dirty="0" err="1"/>
              <a:t>through</a:t>
            </a:r>
            <a:r>
              <a:rPr lang="fr-CH" dirty="0"/>
              <a:t> all </a:t>
            </a:r>
            <a:r>
              <a:rPr lang="fr-CH" dirty="0" err="1"/>
              <a:t>kind</a:t>
            </a:r>
            <a:r>
              <a:rPr lang="fr-CH" dirty="0"/>
              <a:t> of </a:t>
            </a:r>
            <a:r>
              <a:rPr lang="fr-CH" dirty="0" err="1"/>
              <a:t>physical</a:t>
            </a:r>
            <a:r>
              <a:rPr lang="fr-CH" dirty="0"/>
              <a:t> </a:t>
            </a:r>
            <a:r>
              <a:rPr lang="fr-CH" dirty="0" err="1"/>
              <a:t>activities</a:t>
            </a:r>
            <a:r>
              <a:rPr lang="fr-CH" dirty="0"/>
              <a:t>, active </a:t>
            </a:r>
            <a:r>
              <a:rPr lang="fr-CH" dirty="0" err="1"/>
              <a:t>lives</a:t>
            </a:r>
            <a:r>
              <a:rPr lang="fr-CH" dirty="0"/>
              <a:t>. </a:t>
            </a:r>
          </a:p>
          <a:p>
            <a:r>
              <a:rPr lang="fr-CH" dirty="0"/>
              <a:t>Human </a:t>
            </a:r>
            <a:r>
              <a:rPr lang="fr-CH" dirty="0" err="1"/>
              <a:t>learn</a:t>
            </a:r>
            <a:r>
              <a:rPr lang="fr-CH" dirty="0"/>
              <a:t> for </a:t>
            </a:r>
            <a:r>
              <a:rPr lang="fr-CH" dirty="0" err="1"/>
              <a:t>different</a:t>
            </a:r>
            <a:r>
              <a:rPr lang="fr-CH" dirty="0"/>
              <a:t> </a:t>
            </a:r>
            <a:r>
              <a:rPr lang="fr-CH" dirty="0" err="1"/>
              <a:t>reasons</a:t>
            </a:r>
            <a:r>
              <a:rPr lang="fr-CH" dirty="0"/>
              <a:t> , PL </a:t>
            </a:r>
            <a:r>
              <a:rPr lang="fr-CH" dirty="0" err="1"/>
              <a:t>becomes</a:t>
            </a:r>
            <a:r>
              <a:rPr lang="fr-CH" dirty="0"/>
              <a:t> self évident as </a:t>
            </a:r>
            <a:r>
              <a:rPr lang="fr-CH" dirty="0" err="1"/>
              <a:t>individuals</a:t>
            </a:r>
            <a:r>
              <a:rPr lang="fr-CH" dirty="0"/>
              <a:t> engage </a:t>
            </a:r>
            <a:r>
              <a:rPr lang="fr-CH" dirty="0" err="1"/>
              <a:t>with</a:t>
            </a:r>
            <a:r>
              <a:rPr lang="fr-CH" dirty="0"/>
              <a:t> the </a:t>
            </a:r>
            <a:r>
              <a:rPr lang="fr-CH" dirty="0" err="1"/>
              <a:t>work</a:t>
            </a:r>
            <a:r>
              <a:rPr lang="fr-CH" dirty="0"/>
              <a:t> and </a:t>
            </a:r>
            <a:r>
              <a:rPr lang="fr-CH" dirty="0" err="1"/>
              <a:t>learn</a:t>
            </a:r>
            <a:r>
              <a:rPr lang="fr-CH" dirty="0"/>
              <a:t> to move for </a:t>
            </a:r>
            <a:r>
              <a:rPr lang="fr-CH" dirty="0" err="1"/>
              <a:t>different</a:t>
            </a:r>
            <a:r>
              <a:rPr lang="fr-CH" dirty="0"/>
              <a:t> </a:t>
            </a:r>
            <a:r>
              <a:rPr lang="fr-CH" dirty="0" err="1"/>
              <a:t>reasons</a:t>
            </a:r>
            <a:endParaRPr lang="fr-CH" dirty="0"/>
          </a:p>
        </p:txBody>
      </p:sp>
      <p:sp>
        <p:nvSpPr>
          <p:cNvPr id="4" name="Espace réservé du numéro de diapositive 3"/>
          <p:cNvSpPr>
            <a:spLocks noGrp="1"/>
          </p:cNvSpPr>
          <p:nvPr>
            <p:ph type="sldNum" sz="quarter" idx="5"/>
          </p:nvPr>
        </p:nvSpPr>
        <p:spPr/>
        <p:txBody>
          <a:bodyPr/>
          <a:lstStyle/>
          <a:p>
            <a:fld id="{8B18701C-2B9C-4FCE-BC23-5E1DAB1DFD97}" type="slidenum">
              <a:rPr lang="en-GB" smtClean="0"/>
              <a:t>9</a:t>
            </a:fld>
            <a:endParaRPr lang="en-GB" dirty="0"/>
          </a:p>
        </p:txBody>
      </p:sp>
    </p:spTree>
    <p:extLst>
      <p:ext uri="{BB962C8B-B14F-4D97-AF65-F5344CB8AC3E}">
        <p14:creationId xmlns:p14="http://schemas.microsoft.com/office/powerpoint/2010/main" val="426445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819"/>
            <a:ext cx="12192000" cy="6457950"/>
          </a:xfrm>
          <a:prstGeom prst="rect">
            <a:avLst/>
          </a:prstGeom>
        </p:spPr>
      </p:pic>
      <p:sp>
        <p:nvSpPr>
          <p:cNvPr id="4" name="Date Placeholder 3"/>
          <p:cNvSpPr>
            <a:spLocks noGrp="1"/>
          </p:cNvSpPr>
          <p:nvPr>
            <p:ph type="dt" sz="half" idx="10"/>
          </p:nvPr>
        </p:nvSpPr>
        <p:spPr/>
        <p:txBody>
          <a:bodyPr/>
          <a:lstStyle/>
          <a:p>
            <a:fld id="{B317B646-6281-41F2-A66D-D4DEF08685EA}"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Rose-Marie Repond  EUPEA</a:t>
            </a:r>
            <a:endParaRPr lang="en-US" dirty="0"/>
          </a:p>
        </p:txBody>
      </p:sp>
      <p:sp>
        <p:nvSpPr>
          <p:cNvPr id="6" name="Slide Number Placeholder 5"/>
          <p:cNvSpPr>
            <a:spLocks noGrp="1"/>
          </p:cNvSpPr>
          <p:nvPr>
            <p:ph type="sldNum" sz="quarter" idx="12"/>
          </p:nvPr>
        </p:nvSpPr>
        <p:spPr/>
        <p:txBody>
          <a:bodyPr/>
          <a:lstStyle/>
          <a:p>
            <a:fld id="{FBF4F8BB-A6A2-481C-8953-6CE326657B67}" type="slidenum">
              <a:rPr lang="en-US" smtClean="0"/>
              <a:t>‹N°›</a:t>
            </a:fld>
            <a:endParaRPr lang="en-US" dirty="0"/>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3485" t="11916" r="4748" b="9001"/>
          <a:stretch/>
        </p:blipFill>
        <p:spPr>
          <a:xfrm>
            <a:off x="459753" y="325197"/>
            <a:ext cx="3333750" cy="1730174"/>
          </a:xfrm>
          <a:prstGeom prst="rect">
            <a:avLst/>
          </a:prstGeom>
        </p:spPr>
      </p:pic>
      <p:sp>
        <p:nvSpPr>
          <p:cNvPr id="7" name="Rectangle 6"/>
          <p:cNvSpPr/>
          <p:nvPr userDrawn="1"/>
        </p:nvSpPr>
        <p:spPr>
          <a:xfrm>
            <a:off x="0" y="5797485"/>
            <a:ext cx="12192000" cy="106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userDrawn="1"/>
        </p:nvPicPr>
        <p:blipFill rotWithShape="1">
          <a:blip r:embed="rId4">
            <a:extLst>
              <a:ext uri="{28A0092B-C50C-407E-A947-70E740481C1C}">
                <a14:useLocalDpi xmlns:a14="http://schemas.microsoft.com/office/drawing/2010/main" val="0"/>
              </a:ext>
            </a:extLst>
          </a:blip>
          <a:srcRect l="51297"/>
          <a:stretch/>
        </p:blipFill>
        <p:spPr bwMode="auto">
          <a:xfrm>
            <a:off x="9982200" y="6018179"/>
            <a:ext cx="1909445" cy="61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0408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99CB90-206C-48E5-9F62-9180BEE976EF}"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Rose-Marie Repond  EUPEA</a:t>
            </a:r>
            <a:endParaRPr lang="en-US" dirty="0"/>
          </a:p>
        </p:txBody>
      </p:sp>
      <p:sp>
        <p:nvSpPr>
          <p:cNvPr id="7" name="Slide Number Placeholder 6"/>
          <p:cNvSpPr>
            <a:spLocks noGrp="1"/>
          </p:cNvSpPr>
          <p:nvPr>
            <p:ph type="sldNum" sz="quarter" idx="12"/>
          </p:nvPr>
        </p:nvSpPr>
        <p:spPr/>
        <p:txBody>
          <a:bodyPr/>
          <a:lstStyle/>
          <a:p>
            <a:fld id="{FBF4F8BB-A6A2-481C-8953-6CE326657B67}" type="slidenum">
              <a:rPr lang="en-US" smtClean="0"/>
              <a:t>‹N°›</a:t>
            </a:fld>
            <a:endParaRPr lang="en-US" dirty="0"/>
          </a:p>
        </p:txBody>
      </p:sp>
    </p:spTree>
    <p:extLst>
      <p:ext uri="{BB962C8B-B14F-4D97-AF65-F5344CB8AC3E}">
        <p14:creationId xmlns:p14="http://schemas.microsoft.com/office/powerpoint/2010/main" val="272252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A10139-79E2-4559-B15E-4C260AB29A94}"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Rose-Marie Repond  EUPEA</a:t>
            </a:r>
            <a:endParaRPr lang="en-US" dirty="0"/>
          </a:p>
        </p:txBody>
      </p:sp>
      <p:sp>
        <p:nvSpPr>
          <p:cNvPr id="7" name="Slide Number Placeholder 6"/>
          <p:cNvSpPr>
            <a:spLocks noGrp="1"/>
          </p:cNvSpPr>
          <p:nvPr>
            <p:ph type="sldNum" sz="quarter" idx="12"/>
          </p:nvPr>
        </p:nvSpPr>
        <p:spPr/>
        <p:txBody>
          <a:bodyPr/>
          <a:lstStyle/>
          <a:p>
            <a:fld id="{FBF4F8BB-A6A2-481C-8953-6CE326657B67}" type="slidenum">
              <a:rPr lang="en-US" smtClean="0"/>
              <a:t>‹N°›</a:t>
            </a:fld>
            <a:endParaRPr lang="en-US" dirty="0"/>
          </a:p>
        </p:txBody>
      </p:sp>
    </p:spTree>
    <p:extLst>
      <p:ext uri="{BB962C8B-B14F-4D97-AF65-F5344CB8AC3E}">
        <p14:creationId xmlns:p14="http://schemas.microsoft.com/office/powerpoint/2010/main" val="135789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F75727-D7BA-46BC-9DC0-A960B72120DC}"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Rose-Marie Repond  EUPEA</a:t>
            </a:r>
            <a:endParaRPr lang="en-US" dirty="0"/>
          </a:p>
        </p:txBody>
      </p:sp>
      <p:sp>
        <p:nvSpPr>
          <p:cNvPr id="6" name="Slide Number Placeholder 5"/>
          <p:cNvSpPr>
            <a:spLocks noGrp="1"/>
          </p:cNvSpPr>
          <p:nvPr>
            <p:ph type="sldNum" sz="quarter" idx="12"/>
          </p:nvPr>
        </p:nvSpPr>
        <p:spPr/>
        <p:txBody>
          <a:bodyPr/>
          <a:lstStyle/>
          <a:p>
            <a:fld id="{FBF4F8BB-A6A2-481C-8953-6CE326657B67}" type="slidenum">
              <a:rPr lang="en-US" smtClean="0"/>
              <a:t>‹N°›</a:t>
            </a:fld>
            <a:endParaRPr lang="en-US" dirty="0"/>
          </a:p>
        </p:txBody>
      </p:sp>
    </p:spTree>
    <p:extLst>
      <p:ext uri="{BB962C8B-B14F-4D97-AF65-F5344CB8AC3E}">
        <p14:creationId xmlns:p14="http://schemas.microsoft.com/office/powerpoint/2010/main" val="407658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BF0E4-A8AC-4C9A-99E4-7C8AD96928BC}"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Rose-Marie Repond  EUPEA</a:t>
            </a:r>
            <a:endParaRPr lang="en-US" dirty="0"/>
          </a:p>
        </p:txBody>
      </p:sp>
      <p:sp>
        <p:nvSpPr>
          <p:cNvPr id="6" name="Slide Number Placeholder 5"/>
          <p:cNvSpPr>
            <a:spLocks noGrp="1"/>
          </p:cNvSpPr>
          <p:nvPr>
            <p:ph type="sldNum" sz="quarter" idx="12"/>
          </p:nvPr>
        </p:nvSpPr>
        <p:spPr/>
        <p:txBody>
          <a:bodyPr/>
          <a:lstStyle/>
          <a:p>
            <a:fld id="{FBF4F8BB-A6A2-481C-8953-6CE326657B67}" type="slidenum">
              <a:rPr lang="en-US" smtClean="0"/>
              <a:t>‹N°›</a:t>
            </a:fld>
            <a:endParaRPr lang="en-US" dirty="0"/>
          </a:p>
        </p:txBody>
      </p:sp>
    </p:spTree>
    <p:extLst>
      <p:ext uri="{BB962C8B-B14F-4D97-AF65-F5344CB8AC3E}">
        <p14:creationId xmlns:p14="http://schemas.microsoft.com/office/powerpoint/2010/main" val="273739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C8AD1AE3-D1B4-4A45-B880-85E530413A02}" type="datetime1">
              <a:rPr lang="en-US" smtClean="0"/>
              <a:t>4/14/2021</a:t>
            </a:fld>
            <a:endParaRPr lang="da-DK"/>
          </a:p>
        </p:txBody>
      </p:sp>
      <p:sp>
        <p:nvSpPr>
          <p:cNvPr id="5" name="Footer Placeholder 4"/>
          <p:cNvSpPr>
            <a:spLocks noGrp="1"/>
          </p:cNvSpPr>
          <p:nvPr>
            <p:ph type="ftr" sz="quarter" idx="11"/>
          </p:nvPr>
        </p:nvSpPr>
        <p:spPr/>
        <p:txBody>
          <a:bodyPr/>
          <a:lstStyle/>
          <a:p>
            <a:r>
              <a:rPr lang="da-DK"/>
              <a:t>Rose-Marie Repond  EUPEA</a:t>
            </a:r>
          </a:p>
        </p:txBody>
      </p:sp>
      <p:sp>
        <p:nvSpPr>
          <p:cNvPr id="6" name="Slide Number Placeholder 5"/>
          <p:cNvSpPr>
            <a:spLocks noGrp="1"/>
          </p:cNvSpPr>
          <p:nvPr>
            <p:ph type="sldNum" sz="quarter" idx="12"/>
          </p:nvPr>
        </p:nvSpPr>
        <p:spPr/>
        <p:txBody>
          <a:bodyPr/>
          <a:lstStyle/>
          <a:p>
            <a:fld id="{8911BFF7-BE77-4491-A279-AEF2A001E88F}" type="slidenum">
              <a:rPr lang="da-DK" smtClean="0"/>
              <a:t>‹N°›</a:t>
            </a:fld>
            <a:endParaRPr lang="da-DK"/>
          </a:p>
        </p:txBody>
      </p:sp>
    </p:spTree>
    <p:extLst>
      <p:ext uri="{BB962C8B-B14F-4D97-AF65-F5344CB8AC3E}">
        <p14:creationId xmlns:p14="http://schemas.microsoft.com/office/powerpoint/2010/main" val="139174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20568"/>
            <a:ext cx="10515600" cy="1205057"/>
          </a:xfrm>
        </p:spPr>
        <p:txBody>
          <a:bodyPr/>
          <a:lstStyle>
            <a:lvl1pPr>
              <a:defRPr baseline="0">
                <a:solidFill>
                  <a:srgbClr val="005187"/>
                </a:solidFill>
                <a:latin typeface="+mn-lt"/>
              </a:defRPr>
            </a:lvl1pPr>
          </a:lstStyle>
          <a:p>
            <a:r>
              <a:rPr lang="en-US" dirty="0"/>
              <a:t>Click to edit Master title style</a:t>
            </a:r>
          </a:p>
        </p:txBody>
      </p:sp>
      <p:sp>
        <p:nvSpPr>
          <p:cNvPr id="3" name="Content Placeholder 2"/>
          <p:cNvSpPr>
            <a:spLocks noGrp="1"/>
          </p:cNvSpPr>
          <p:nvPr>
            <p:ph idx="1"/>
          </p:nvPr>
        </p:nvSpPr>
        <p:spPr>
          <a:xfrm>
            <a:off x="838200" y="1969093"/>
            <a:ext cx="10515600" cy="4207870"/>
          </a:xfrm>
        </p:spPr>
        <p:txBody>
          <a:bodyPr>
            <a:normAutofit/>
          </a:bodyPr>
          <a:lstStyle>
            <a:lvl1pPr>
              <a:defRPr sz="2400">
                <a:solidFill>
                  <a:schemeClr val="tx1">
                    <a:lumMod val="85000"/>
                    <a:lumOff val="15000"/>
                  </a:schemeClr>
                </a:solidFill>
                <a:latin typeface="+mj-lt"/>
              </a:defRPr>
            </a:lvl1pPr>
            <a:lvl2pPr>
              <a:defRPr sz="2400">
                <a:solidFill>
                  <a:schemeClr val="tx1">
                    <a:lumMod val="85000"/>
                    <a:lumOff val="15000"/>
                  </a:schemeClr>
                </a:solidFill>
                <a:latin typeface="+mj-lt"/>
              </a:defRPr>
            </a:lvl2pPr>
            <a:lvl3pPr>
              <a:defRPr sz="2400">
                <a:solidFill>
                  <a:schemeClr val="tx1">
                    <a:lumMod val="85000"/>
                    <a:lumOff val="15000"/>
                  </a:schemeClr>
                </a:solidFill>
                <a:latin typeface="+mj-lt"/>
              </a:defRPr>
            </a:lvl3pPr>
            <a:lvl4pPr>
              <a:defRPr sz="2400">
                <a:solidFill>
                  <a:schemeClr val="tx1">
                    <a:lumMod val="85000"/>
                    <a:lumOff val="15000"/>
                  </a:schemeClr>
                </a:solidFill>
                <a:latin typeface="+mj-lt"/>
              </a:defRPr>
            </a:lvl4pPr>
            <a:lvl5pPr>
              <a:defRPr sz="2400">
                <a:solidFill>
                  <a:schemeClr val="tx1">
                    <a:lumMod val="85000"/>
                    <a:lumOff val="15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40FE790-D59D-41C4-B6D5-2108CA380005}"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Rose-Marie Repond  EUPEA</a:t>
            </a:r>
            <a:endParaRPr lang="en-US" dirty="0"/>
          </a:p>
        </p:txBody>
      </p:sp>
      <p:sp>
        <p:nvSpPr>
          <p:cNvPr id="6" name="Slide Number Placeholder 5"/>
          <p:cNvSpPr>
            <a:spLocks noGrp="1"/>
          </p:cNvSpPr>
          <p:nvPr>
            <p:ph type="sldNum" sz="quarter" idx="12"/>
          </p:nvPr>
        </p:nvSpPr>
        <p:spPr/>
        <p:txBody>
          <a:bodyPr/>
          <a:lstStyle/>
          <a:p>
            <a:fld id="{FBF4F8BB-A6A2-481C-8953-6CE326657B67}" type="slidenum">
              <a:rPr lang="en-US" smtClean="0"/>
              <a:t>‹N°›</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485" t="11916" r="4748" b="9001"/>
          <a:stretch/>
        </p:blipFill>
        <p:spPr>
          <a:xfrm>
            <a:off x="9220199" y="185738"/>
            <a:ext cx="2581275" cy="1339649"/>
          </a:xfrm>
          <a:prstGeom prst="rect">
            <a:avLst/>
          </a:prstGeom>
        </p:spPr>
      </p:pic>
      <p:pic>
        <p:nvPicPr>
          <p:cNvPr id="9" name="Picture 8"/>
          <p:cNvPicPr/>
          <p:nvPr userDrawn="1"/>
        </p:nvPicPr>
        <p:blipFill rotWithShape="1">
          <a:blip r:embed="rId3">
            <a:extLst>
              <a:ext uri="{28A0092B-C50C-407E-A947-70E740481C1C}">
                <a14:useLocalDpi xmlns:a14="http://schemas.microsoft.com/office/drawing/2010/main" val="0"/>
              </a:ext>
            </a:extLst>
          </a:blip>
          <a:srcRect l="51297"/>
          <a:stretch/>
        </p:blipFill>
        <p:spPr bwMode="auto">
          <a:xfrm>
            <a:off x="9982200" y="6018179"/>
            <a:ext cx="1909445" cy="61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619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7999"/>
          </a:xfrm>
          <a:prstGeom prst="rect">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B6A577B-7F2E-48DD-9116-F2FA0008E445}"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Rose-Marie Repond  EUPEA</a:t>
            </a:r>
            <a:endParaRPr lang="en-US" dirty="0"/>
          </a:p>
        </p:txBody>
      </p:sp>
      <p:sp>
        <p:nvSpPr>
          <p:cNvPr id="6" name="Slide Number Placeholder 5"/>
          <p:cNvSpPr>
            <a:spLocks noGrp="1"/>
          </p:cNvSpPr>
          <p:nvPr>
            <p:ph type="sldNum" sz="quarter" idx="12"/>
          </p:nvPr>
        </p:nvSpPr>
        <p:spPr/>
        <p:txBody>
          <a:bodyPr/>
          <a:lstStyle/>
          <a:p>
            <a:fld id="{FBF4F8BB-A6A2-481C-8953-6CE326657B67}" type="slidenum">
              <a:rPr lang="en-US" smtClean="0"/>
              <a:t>‹N°›</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5990" y="243580"/>
            <a:ext cx="2451591" cy="1223963"/>
          </a:xfrm>
          <a:prstGeom prst="rect">
            <a:avLst/>
          </a:prstGeom>
        </p:spPr>
      </p:pic>
      <p:sp>
        <p:nvSpPr>
          <p:cNvPr id="10" name="Title 1"/>
          <p:cNvSpPr>
            <a:spLocks noGrp="1"/>
          </p:cNvSpPr>
          <p:nvPr>
            <p:ph type="title"/>
          </p:nvPr>
        </p:nvSpPr>
        <p:spPr>
          <a:xfrm>
            <a:off x="838200" y="620568"/>
            <a:ext cx="10515600" cy="1205057"/>
          </a:xfrm>
        </p:spPr>
        <p:txBody>
          <a:bodyPr/>
          <a:lstStyle>
            <a:lvl1pPr>
              <a:defRPr baseline="0">
                <a:solidFill>
                  <a:schemeClr val="bg1"/>
                </a:solidFill>
                <a:latin typeface="+mn-lt"/>
              </a:defRPr>
            </a:lvl1pPr>
          </a:lstStyle>
          <a:p>
            <a:r>
              <a:rPr lang="en-US" dirty="0"/>
              <a:t>Click to edit Master title style</a:t>
            </a:r>
          </a:p>
        </p:txBody>
      </p:sp>
      <p:sp>
        <p:nvSpPr>
          <p:cNvPr id="11" name="Content Placeholder 2"/>
          <p:cNvSpPr>
            <a:spLocks noGrp="1"/>
          </p:cNvSpPr>
          <p:nvPr>
            <p:ph idx="1"/>
          </p:nvPr>
        </p:nvSpPr>
        <p:spPr>
          <a:xfrm>
            <a:off x="838200" y="1969093"/>
            <a:ext cx="10515600" cy="4207870"/>
          </a:xfrm>
        </p:spPr>
        <p:txBody>
          <a:bodyPr>
            <a:norm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5797485"/>
            <a:ext cx="12192000" cy="106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userDrawn="1"/>
        </p:nvPicPr>
        <p:blipFill rotWithShape="1">
          <a:blip r:embed="rId3">
            <a:extLst>
              <a:ext uri="{28A0092B-C50C-407E-A947-70E740481C1C}">
                <a14:useLocalDpi xmlns:a14="http://schemas.microsoft.com/office/drawing/2010/main" val="0"/>
              </a:ext>
            </a:extLst>
          </a:blip>
          <a:srcRect l="51297"/>
          <a:stretch/>
        </p:blipFill>
        <p:spPr bwMode="auto">
          <a:xfrm>
            <a:off x="9982200" y="6018179"/>
            <a:ext cx="1909445" cy="61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38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28575" y="0"/>
            <a:ext cx="12220575" cy="6858000"/>
          </a:xfrm>
          <a:prstGeom prst="rect">
            <a:avLst/>
          </a:prstGeom>
          <a:solidFill>
            <a:srgbClr val="005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E03DCE4-3F8B-4DD3-8B9B-23FF88055852}"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Rose-Marie Repond  EUPEA</a:t>
            </a:r>
            <a:endParaRPr lang="en-US" dirty="0"/>
          </a:p>
        </p:txBody>
      </p:sp>
      <p:sp>
        <p:nvSpPr>
          <p:cNvPr id="7" name="Slide Number Placeholder 6"/>
          <p:cNvSpPr>
            <a:spLocks noGrp="1"/>
          </p:cNvSpPr>
          <p:nvPr>
            <p:ph type="sldNum" sz="quarter" idx="12"/>
          </p:nvPr>
        </p:nvSpPr>
        <p:spPr/>
        <p:txBody>
          <a:bodyPr/>
          <a:lstStyle/>
          <a:p>
            <a:fld id="{FBF4F8BB-A6A2-481C-8953-6CE326657B67}" type="slidenum">
              <a:rPr lang="en-US" smtClean="0"/>
              <a:t>‹N°›</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5990" y="243580"/>
            <a:ext cx="2451591" cy="1223963"/>
          </a:xfrm>
          <a:prstGeom prst="rect">
            <a:avLst/>
          </a:prstGeom>
        </p:spPr>
      </p:pic>
      <p:sp>
        <p:nvSpPr>
          <p:cNvPr id="11" name="Title 1"/>
          <p:cNvSpPr>
            <a:spLocks noGrp="1"/>
          </p:cNvSpPr>
          <p:nvPr>
            <p:ph type="title"/>
          </p:nvPr>
        </p:nvSpPr>
        <p:spPr>
          <a:xfrm>
            <a:off x="838200" y="620568"/>
            <a:ext cx="10515600" cy="1205057"/>
          </a:xfrm>
        </p:spPr>
        <p:txBody>
          <a:bodyPr/>
          <a:lstStyle>
            <a:lvl1pPr>
              <a:defRPr baseline="0">
                <a:solidFill>
                  <a:schemeClr val="bg1"/>
                </a:solidFill>
                <a:latin typeface="+mn-lt"/>
              </a:defRPr>
            </a:lvl1pPr>
          </a:lstStyle>
          <a:p>
            <a:r>
              <a:rPr lang="en-US" dirty="0"/>
              <a:t>Click to edit Master title style</a:t>
            </a:r>
          </a:p>
        </p:txBody>
      </p:sp>
      <p:sp>
        <p:nvSpPr>
          <p:cNvPr id="12" name="Content Placeholder 2"/>
          <p:cNvSpPr>
            <a:spLocks noGrp="1"/>
          </p:cNvSpPr>
          <p:nvPr>
            <p:ph idx="1"/>
          </p:nvPr>
        </p:nvSpPr>
        <p:spPr>
          <a:xfrm>
            <a:off x="838200" y="1969093"/>
            <a:ext cx="10515600" cy="4207870"/>
          </a:xfrm>
        </p:spPr>
        <p:txBody>
          <a:bodyPr>
            <a:normAutofit/>
          </a:bodyPr>
          <a:lstStyle>
            <a:lvl1pPr>
              <a:defRPr sz="2400">
                <a:solidFill>
                  <a:schemeClr val="bg1"/>
                </a:solidFill>
                <a:latin typeface="+mj-lt"/>
              </a:defRPr>
            </a:lvl1pPr>
            <a:lvl2pPr>
              <a:defRPr sz="2400">
                <a:solidFill>
                  <a:schemeClr val="bg1"/>
                </a:solidFill>
                <a:latin typeface="+mj-lt"/>
              </a:defRPr>
            </a:lvl2pPr>
            <a:lvl3pPr>
              <a:defRPr sz="2400">
                <a:solidFill>
                  <a:schemeClr val="bg1"/>
                </a:solidFill>
                <a:latin typeface="+mj-lt"/>
              </a:defRPr>
            </a:lvl3pPr>
            <a:lvl4pPr>
              <a:defRPr sz="2400">
                <a:solidFill>
                  <a:schemeClr val="bg1"/>
                </a:solidFill>
                <a:latin typeface="+mj-lt"/>
              </a:defRPr>
            </a:lvl4pPr>
            <a:lvl5pPr>
              <a:defRPr sz="2400">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28575" y="5797485"/>
            <a:ext cx="12220575" cy="1060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p:nvPr userDrawn="1"/>
        </p:nvPicPr>
        <p:blipFill rotWithShape="1">
          <a:blip r:embed="rId3">
            <a:extLst>
              <a:ext uri="{28A0092B-C50C-407E-A947-70E740481C1C}">
                <a14:useLocalDpi xmlns:a14="http://schemas.microsoft.com/office/drawing/2010/main" val="0"/>
              </a:ext>
            </a:extLst>
          </a:blip>
          <a:srcRect l="51297"/>
          <a:stretch/>
        </p:blipFill>
        <p:spPr bwMode="auto">
          <a:xfrm>
            <a:off x="9982200" y="6018179"/>
            <a:ext cx="1909445" cy="61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891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12192000" cy="6857999"/>
          </a:xfrm>
          <a:prstGeom prst="rect">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36600" y="3503613"/>
            <a:ext cx="10515600" cy="2852737"/>
          </a:xfrm>
        </p:spPr>
        <p:txBody>
          <a:bodyPr anchor="b">
            <a:normAutofit/>
          </a:bodyPr>
          <a:lstStyle>
            <a:lvl1pPr algn="ctr">
              <a:defRPr sz="4400">
                <a:solidFill>
                  <a:schemeClr val="bg1"/>
                </a:solidFill>
                <a:latin typeface="+mn-lt"/>
              </a:defRPr>
            </a:lvl1pPr>
          </a:lstStyle>
          <a:p>
            <a:r>
              <a:rPr lang="en-US" dirty="0"/>
              <a:t>Click to edit Master title style</a:t>
            </a:r>
          </a:p>
        </p:txBody>
      </p:sp>
      <p:sp>
        <p:nvSpPr>
          <p:cNvPr id="4" name="Date Placeholder 3"/>
          <p:cNvSpPr>
            <a:spLocks noGrp="1"/>
          </p:cNvSpPr>
          <p:nvPr>
            <p:ph type="dt" sz="half" idx="10"/>
          </p:nvPr>
        </p:nvSpPr>
        <p:spPr/>
        <p:txBody>
          <a:bodyPr/>
          <a:lstStyle/>
          <a:p>
            <a:fld id="{EA38BDDC-4EC8-40C1-A061-6081522DACC6}" type="datetime1">
              <a:rPr lang="en-US" smtClean="0"/>
              <a:t>4/14/2021</a:t>
            </a:fld>
            <a:endParaRPr lang="en-US" dirty="0"/>
          </a:p>
        </p:txBody>
      </p:sp>
      <p:sp>
        <p:nvSpPr>
          <p:cNvPr id="5" name="Footer Placeholder 4"/>
          <p:cNvSpPr>
            <a:spLocks noGrp="1"/>
          </p:cNvSpPr>
          <p:nvPr>
            <p:ph type="ftr" sz="quarter" idx="11"/>
          </p:nvPr>
        </p:nvSpPr>
        <p:spPr/>
        <p:txBody>
          <a:bodyPr/>
          <a:lstStyle/>
          <a:p>
            <a:r>
              <a:rPr lang="en-US"/>
              <a:t>Rose-Marie Repond  EUPEA</a:t>
            </a:r>
            <a:endParaRPr lang="en-US" dirty="0"/>
          </a:p>
        </p:txBody>
      </p:sp>
      <p:sp>
        <p:nvSpPr>
          <p:cNvPr id="6" name="Slide Number Placeholder 5"/>
          <p:cNvSpPr>
            <a:spLocks noGrp="1"/>
          </p:cNvSpPr>
          <p:nvPr>
            <p:ph type="sldNum" sz="quarter" idx="12"/>
          </p:nvPr>
        </p:nvSpPr>
        <p:spPr/>
        <p:txBody>
          <a:bodyPr/>
          <a:lstStyle/>
          <a:p>
            <a:fld id="{FBF4F8BB-A6A2-481C-8953-6CE326657B67}" type="slidenum">
              <a:rPr lang="en-US" smtClean="0"/>
              <a:t>‹N°›</a:t>
            </a:fld>
            <a:endParaRPr lang="en-US" dirty="0"/>
          </a:p>
        </p:txBody>
      </p:sp>
      <p:sp>
        <p:nvSpPr>
          <p:cNvPr id="3" name="Rectangle 2"/>
          <p:cNvSpPr/>
          <p:nvPr userDrawn="1"/>
        </p:nvSpPr>
        <p:spPr>
          <a:xfrm>
            <a:off x="0" y="5618375"/>
            <a:ext cx="12192000" cy="123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p:nvPr userDrawn="1"/>
        </p:nvPicPr>
        <p:blipFill rotWithShape="1">
          <a:blip r:embed="rId2">
            <a:extLst>
              <a:ext uri="{28A0092B-C50C-407E-A947-70E740481C1C}">
                <a14:useLocalDpi xmlns:a14="http://schemas.microsoft.com/office/drawing/2010/main" val="0"/>
              </a:ext>
            </a:extLst>
          </a:blip>
          <a:srcRect l="51297"/>
          <a:stretch/>
        </p:blipFill>
        <p:spPr bwMode="auto">
          <a:xfrm>
            <a:off x="9892029" y="5912644"/>
            <a:ext cx="1909445" cy="61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1833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5E3D8B5-2F3E-4479-B31C-581B853C83A0}" type="datetime1">
              <a:rPr lang="en-US" smtClean="0"/>
              <a:t>4/14/2021</a:t>
            </a:fld>
            <a:endParaRPr lang="en-US" dirty="0"/>
          </a:p>
        </p:txBody>
      </p:sp>
      <p:sp>
        <p:nvSpPr>
          <p:cNvPr id="6" name="Footer Placeholder 5"/>
          <p:cNvSpPr>
            <a:spLocks noGrp="1"/>
          </p:cNvSpPr>
          <p:nvPr>
            <p:ph type="ftr" sz="quarter" idx="11"/>
          </p:nvPr>
        </p:nvSpPr>
        <p:spPr/>
        <p:txBody>
          <a:bodyPr/>
          <a:lstStyle/>
          <a:p>
            <a:r>
              <a:rPr lang="en-US"/>
              <a:t>Rose-Marie Repond  EUPEA</a:t>
            </a:r>
            <a:endParaRPr lang="en-US" dirty="0"/>
          </a:p>
        </p:txBody>
      </p:sp>
      <p:sp>
        <p:nvSpPr>
          <p:cNvPr id="7" name="Slide Number Placeholder 6"/>
          <p:cNvSpPr>
            <a:spLocks noGrp="1"/>
          </p:cNvSpPr>
          <p:nvPr>
            <p:ph type="sldNum" sz="quarter" idx="12"/>
          </p:nvPr>
        </p:nvSpPr>
        <p:spPr/>
        <p:txBody>
          <a:bodyPr/>
          <a:lstStyle/>
          <a:p>
            <a:fld id="{FBF4F8BB-A6A2-481C-8953-6CE326657B67}" type="slidenum">
              <a:rPr lang="en-US" smtClean="0"/>
              <a:t>‹N°›</a:t>
            </a:fld>
            <a:endParaRPr lang="en-US" dirty="0"/>
          </a:p>
        </p:txBody>
      </p:sp>
      <p:sp>
        <p:nvSpPr>
          <p:cNvPr id="11" name="Title 1"/>
          <p:cNvSpPr>
            <a:spLocks noGrp="1"/>
          </p:cNvSpPr>
          <p:nvPr>
            <p:ph type="title"/>
          </p:nvPr>
        </p:nvSpPr>
        <p:spPr>
          <a:xfrm>
            <a:off x="838200" y="4943475"/>
            <a:ext cx="10515599" cy="609600"/>
          </a:xfrm>
        </p:spPr>
        <p:txBody>
          <a:bodyPr anchor="b">
            <a:normAutofit/>
          </a:bodyPr>
          <a:lstStyle>
            <a:lvl1pPr algn="ctr">
              <a:defRPr sz="3200">
                <a:solidFill>
                  <a:srgbClr val="878786"/>
                </a:solidFill>
                <a:latin typeface="+mj-lt"/>
              </a:defRPr>
            </a:lvl1pPr>
          </a:lstStyle>
          <a:p>
            <a:r>
              <a:rPr lang="en-US" dirty="0"/>
              <a:t>Click to edit Master title style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9671" y="239002"/>
            <a:ext cx="6652656" cy="4704473"/>
          </a:xfrm>
          <a:prstGeom prst="rect">
            <a:avLst/>
          </a:prstGeom>
        </p:spPr>
      </p:pic>
      <p:pic>
        <p:nvPicPr>
          <p:cNvPr id="12" name="Picture 11"/>
          <p:cNvPicPr/>
          <p:nvPr userDrawn="1"/>
        </p:nvPicPr>
        <p:blipFill rotWithShape="1">
          <a:blip r:embed="rId3">
            <a:extLst>
              <a:ext uri="{28A0092B-C50C-407E-A947-70E740481C1C}">
                <a14:useLocalDpi xmlns:a14="http://schemas.microsoft.com/office/drawing/2010/main" val="0"/>
              </a:ext>
            </a:extLst>
          </a:blip>
          <a:srcRect l="51297"/>
          <a:stretch/>
        </p:blipFill>
        <p:spPr bwMode="auto">
          <a:xfrm>
            <a:off x="9892029" y="5912644"/>
            <a:ext cx="1909445" cy="619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6998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621ECA-3AD6-44F6-A111-9003FB5311B6}" type="datetime1">
              <a:rPr lang="en-US" smtClean="0"/>
              <a:t>4/14/2021</a:t>
            </a:fld>
            <a:endParaRPr lang="en-US" dirty="0"/>
          </a:p>
        </p:txBody>
      </p:sp>
      <p:sp>
        <p:nvSpPr>
          <p:cNvPr id="8" name="Footer Placeholder 7"/>
          <p:cNvSpPr>
            <a:spLocks noGrp="1"/>
          </p:cNvSpPr>
          <p:nvPr>
            <p:ph type="ftr" sz="quarter" idx="11"/>
          </p:nvPr>
        </p:nvSpPr>
        <p:spPr/>
        <p:txBody>
          <a:bodyPr/>
          <a:lstStyle/>
          <a:p>
            <a:r>
              <a:rPr lang="en-US"/>
              <a:t>Rose-Marie Repond  EUPEA</a:t>
            </a:r>
            <a:endParaRPr lang="en-US" dirty="0"/>
          </a:p>
        </p:txBody>
      </p:sp>
      <p:sp>
        <p:nvSpPr>
          <p:cNvPr id="9" name="Slide Number Placeholder 8"/>
          <p:cNvSpPr>
            <a:spLocks noGrp="1"/>
          </p:cNvSpPr>
          <p:nvPr>
            <p:ph type="sldNum" sz="quarter" idx="12"/>
          </p:nvPr>
        </p:nvSpPr>
        <p:spPr/>
        <p:txBody>
          <a:bodyPr/>
          <a:lstStyle/>
          <a:p>
            <a:fld id="{FBF4F8BB-A6A2-481C-8953-6CE326657B67}" type="slidenum">
              <a:rPr lang="en-US" smtClean="0"/>
              <a:t>‹N°›</a:t>
            </a:fld>
            <a:endParaRPr lang="en-US" dirty="0"/>
          </a:p>
        </p:txBody>
      </p:sp>
    </p:spTree>
    <p:extLst>
      <p:ext uri="{BB962C8B-B14F-4D97-AF65-F5344CB8AC3E}">
        <p14:creationId xmlns:p14="http://schemas.microsoft.com/office/powerpoint/2010/main" val="337826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EE8472-8F03-4804-831A-6C9637260800}" type="datetime1">
              <a:rPr lang="en-US" smtClean="0"/>
              <a:t>4/14/2021</a:t>
            </a:fld>
            <a:endParaRPr lang="en-US" dirty="0"/>
          </a:p>
        </p:txBody>
      </p:sp>
      <p:sp>
        <p:nvSpPr>
          <p:cNvPr id="4" name="Footer Placeholder 3"/>
          <p:cNvSpPr>
            <a:spLocks noGrp="1"/>
          </p:cNvSpPr>
          <p:nvPr>
            <p:ph type="ftr" sz="quarter" idx="11"/>
          </p:nvPr>
        </p:nvSpPr>
        <p:spPr/>
        <p:txBody>
          <a:bodyPr/>
          <a:lstStyle/>
          <a:p>
            <a:r>
              <a:rPr lang="en-US"/>
              <a:t>Rose-Marie Repond  EUPEA</a:t>
            </a:r>
            <a:endParaRPr lang="en-US" dirty="0"/>
          </a:p>
        </p:txBody>
      </p:sp>
      <p:sp>
        <p:nvSpPr>
          <p:cNvPr id="5" name="Slide Number Placeholder 4"/>
          <p:cNvSpPr>
            <a:spLocks noGrp="1"/>
          </p:cNvSpPr>
          <p:nvPr>
            <p:ph type="sldNum" sz="quarter" idx="12"/>
          </p:nvPr>
        </p:nvSpPr>
        <p:spPr/>
        <p:txBody>
          <a:bodyPr/>
          <a:lstStyle/>
          <a:p>
            <a:fld id="{FBF4F8BB-A6A2-481C-8953-6CE326657B67}" type="slidenum">
              <a:rPr lang="en-US" smtClean="0"/>
              <a:t>‹N°›</a:t>
            </a:fld>
            <a:endParaRPr lang="en-US" dirty="0"/>
          </a:p>
        </p:txBody>
      </p:sp>
    </p:spTree>
    <p:extLst>
      <p:ext uri="{BB962C8B-B14F-4D97-AF65-F5344CB8AC3E}">
        <p14:creationId xmlns:p14="http://schemas.microsoft.com/office/powerpoint/2010/main" val="51969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F2496-F264-4360-AD29-FDB3D1AAA92A}" type="datetime1">
              <a:rPr lang="en-US" smtClean="0"/>
              <a:t>4/14/2021</a:t>
            </a:fld>
            <a:endParaRPr lang="en-US" dirty="0"/>
          </a:p>
        </p:txBody>
      </p:sp>
      <p:sp>
        <p:nvSpPr>
          <p:cNvPr id="3" name="Footer Placeholder 2"/>
          <p:cNvSpPr>
            <a:spLocks noGrp="1"/>
          </p:cNvSpPr>
          <p:nvPr>
            <p:ph type="ftr" sz="quarter" idx="11"/>
          </p:nvPr>
        </p:nvSpPr>
        <p:spPr/>
        <p:txBody>
          <a:bodyPr/>
          <a:lstStyle/>
          <a:p>
            <a:r>
              <a:rPr lang="en-US"/>
              <a:t>Rose-Marie Repond  EUPEA</a:t>
            </a:r>
            <a:endParaRPr lang="en-US" dirty="0"/>
          </a:p>
        </p:txBody>
      </p:sp>
      <p:sp>
        <p:nvSpPr>
          <p:cNvPr id="4" name="Slide Number Placeholder 3"/>
          <p:cNvSpPr>
            <a:spLocks noGrp="1"/>
          </p:cNvSpPr>
          <p:nvPr>
            <p:ph type="sldNum" sz="quarter" idx="12"/>
          </p:nvPr>
        </p:nvSpPr>
        <p:spPr/>
        <p:txBody>
          <a:bodyPr/>
          <a:lstStyle/>
          <a:p>
            <a:fld id="{FBF4F8BB-A6A2-481C-8953-6CE326657B67}" type="slidenum">
              <a:rPr lang="en-US" smtClean="0"/>
              <a:t>‹N°›</a:t>
            </a:fld>
            <a:endParaRPr lang="en-US" dirty="0"/>
          </a:p>
        </p:txBody>
      </p:sp>
    </p:spTree>
    <p:extLst>
      <p:ext uri="{BB962C8B-B14F-4D97-AF65-F5344CB8AC3E}">
        <p14:creationId xmlns:p14="http://schemas.microsoft.com/office/powerpoint/2010/main" val="379293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A2302-951C-43A8-B4C3-A20840079E6F}" type="datetime1">
              <a:rPr lang="en-US" smtClean="0"/>
              <a:t>4/14/2021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Rose-Marie Repond  EUPEA</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4F8BB-A6A2-481C-8953-6CE326657B67}" type="slidenum">
              <a:rPr lang="en-US" smtClean="0"/>
              <a:t>‹N°›</a:t>
            </a:fld>
            <a:endParaRPr lang="en-US" dirty="0"/>
          </a:p>
        </p:txBody>
      </p:sp>
    </p:spTree>
    <p:extLst>
      <p:ext uri="{BB962C8B-B14F-4D97-AF65-F5344CB8AC3E}">
        <p14:creationId xmlns:p14="http://schemas.microsoft.com/office/powerpoint/2010/main" val="2642220827"/>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61" r:id="rId5"/>
    <p:sldLayoutId id="2147483662" r:id="rId6"/>
    <p:sldLayoutId id="2147483653" r:id="rId7"/>
    <p:sldLayoutId id="2147483654" r:id="rId8"/>
    <p:sldLayoutId id="2147483655" r:id="rId9"/>
    <p:sldLayoutId id="2147483656" r:id="rId10"/>
    <p:sldLayoutId id="2147483657" r:id="rId11"/>
    <p:sldLayoutId id="2147483658" r:id="rId12"/>
    <p:sldLayoutId id="2147483659"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hysical-literacy.isca.org/tool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av8yjj5mao11ry9/PL4L%20-%20What%20is%20PL%20Final%20video%20%282%29.mp4?dl=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Rosemarie.Repond@eupea.co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31001" y="2978919"/>
            <a:ext cx="6781801" cy="90011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dirty="0">
                <a:solidFill>
                  <a:srgbClr val="C1D72E"/>
                </a:solidFill>
                <a:latin typeface="+mn-lt"/>
              </a:rPr>
              <a:t>PHYSICAL LITERACY FOR LIFE</a:t>
            </a:r>
          </a:p>
        </p:txBody>
      </p:sp>
      <p:sp>
        <p:nvSpPr>
          <p:cNvPr id="3" name="Title 1"/>
          <p:cNvSpPr txBox="1">
            <a:spLocks/>
          </p:cNvSpPr>
          <p:nvPr/>
        </p:nvSpPr>
        <p:spPr>
          <a:xfrm>
            <a:off x="7008312" y="4006094"/>
            <a:ext cx="3904490" cy="15594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b="1" dirty="0">
                <a:solidFill>
                  <a:schemeClr val="bg1"/>
                </a:solidFill>
              </a:rPr>
              <a:t>Perspectives </a:t>
            </a:r>
            <a:endParaRPr lang="en-US" dirty="0">
              <a:solidFill>
                <a:schemeClr val="bg1"/>
              </a:solidFill>
            </a:endParaRPr>
          </a:p>
        </p:txBody>
      </p:sp>
      <p:sp>
        <p:nvSpPr>
          <p:cNvPr id="4" name="ZoneTexte 3">
            <a:extLst>
              <a:ext uri="{FF2B5EF4-FFF2-40B4-BE49-F238E27FC236}">
                <a16:creationId xmlns:a16="http://schemas.microsoft.com/office/drawing/2014/main" id="{25F3328A-6703-4956-A2D2-AD1D80DB1CD8}"/>
              </a:ext>
            </a:extLst>
          </p:cNvPr>
          <p:cNvSpPr txBox="1"/>
          <p:nvPr/>
        </p:nvSpPr>
        <p:spPr>
          <a:xfrm>
            <a:off x="336358" y="5956319"/>
            <a:ext cx="4121063" cy="646331"/>
          </a:xfrm>
          <a:prstGeom prst="rect">
            <a:avLst/>
          </a:prstGeom>
          <a:noFill/>
        </p:spPr>
        <p:txBody>
          <a:bodyPr wrap="square" rtlCol="0">
            <a:spAutoFit/>
          </a:bodyPr>
          <a:lstStyle/>
          <a:p>
            <a:r>
              <a:rPr lang="fr-CH" sz="1200" dirty="0">
                <a:solidFill>
                  <a:schemeClr val="accent5">
                    <a:lumMod val="75000"/>
                  </a:schemeClr>
                </a:solidFill>
              </a:rPr>
              <a:t>Rose-Marie Repond </a:t>
            </a:r>
          </a:p>
          <a:p>
            <a:r>
              <a:rPr lang="fr-CH" sz="1200" dirty="0" err="1">
                <a:solidFill>
                  <a:schemeClr val="accent5">
                    <a:lumMod val="75000"/>
                  </a:schemeClr>
                </a:solidFill>
              </a:rPr>
              <a:t>European</a:t>
            </a:r>
            <a:r>
              <a:rPr lang="fr-CH" sz="1200" dirty="0">
                <a:solidFill>
                  <a:schemeClr val="accent5">
                    <a:lumMod val="75000"/>
                  </a:schemeClr>
                </a:solidFill>
              </a:rPr>
              <a:t> </a:t>
            </a:r>
            <a:r>
              <a:rPr lang="fr-CH" sz="1200" dirty="0" err="1">
                <a:solidFill>
                  <a:schemeClr val="accent5">
                    <a:lumMod val="75000"/>
                  </a:schemeClr>
                </a:solidFill>
              </a:rPr>
              <a:t>Physcial</a:t>
            </a:r>
            <a:r>
              <a:rPr lang="fr-CH" sz="1200" dirty="0">
                <a:solidFill>
                  <a:schemeClr val="accent5">
                    <a:lumMod val="75000"/>
                  </a:schemeClr>
                </a:solidFill>
              </a:rPr>
              <a:t> Education Association</a:t>
            </a:r>
          </a:p>
          <a:p>
            <a:r>
              <a:rPr lang="fr-CH" sz="1200" dirty="0">
                <a:solidFill>
                  <a:schemeClr val="accent5">
                    <a:lumMod val="75000"/>
                  </a:schemeClr>
                </a:solidFill>
              </a:rPr>
              <a:t>Erasmus+ Sport Project / ISCA</a:t>
            </a:r>
          </a:p>
        </p:txBody>
      </p:sp>
      <p:sp>
        <p:nvSpPr>
          <p:cNvPr id="5" name="Espace réservé du pied de page 4">
            <a:extLst>
              <a:ext uri="{FF2B5EF4-FFF2-40B4-BE49-F238E27FC236}">
                <a16:creationId xmlns:a16="http://schemas.microsoft.com/office/drawing/2014/main" id="{BDD5705A-7408-4498-91E4-ED47D5A09E03}"/>
              </a:ext>
            </a:extLst>
          </p:cNvPr>
          <p:cNvSpPr>
            <a:spLocks noGrp="1"/>
          </p:cNvSpPr>
          <p:nvPr>
            <p:ph type="ftr" sz="quarter" idx="11"/>
          </p:nvPr>
        </p:nvSpPr>
        <p:spPr/>
        <p:txBody>
          <a:bodyPr/>
          <a:lstStyle/>
          <a:p>
            <a:r>
              <a:rPr lang="en-US"/>
              <a:t>Rose-Marie Repond  EUPEA</a:t>
            </a:r>
            <a:endParaRPr lang="en-US" dirty="0"/>
          </a:p>
        </p:txBody>
      </p:sp>
      <p:sp>
        <p:nvSpPr>
          <p:cNvPr id="6" name="Espace réservé du numéro de diapositive 5">
            <a:extLst>
              <a:ext uri="{FF2B5EF4-FFF2-40B4-BE49-F238E27FC236}">
                <a16:creationId xmlns:a16="http://schemas.microsoft.com/office/drawing/2014/main" id="{17000D63-D5ED-49DC-8ADC-E6338AC09C83}"/>
              </a:ext>
            </a:extLst>
          </p:cNvPr>
          <p:cNvSpPr>
            <a:spLocks noGrp="1"/>
          </p:cNvSpPr>
          <p:nvPr>
            <p:ph type="sldNum" sz="quarter" idx="12"/>
          </p:nvPr>
        </p:nvSpPr>
        <p:spPr/>
        <p:txBody>
          <a:bodyPr/>
          <a:lstStyle/>
          <a:p>
            <a:fld id="{FBF4F8BB-A6A2-481C-8953-6CE326657B67}" type="slidenum">
              <a:rPr lang="en-US" smtClean="0"/>
              <a:t>1</a:t>
            </a:fld>
            <a:endParaRPr lang="en-US" dirty="0"/>
          </a:p>
        </p:txBody>
      </p:sp>
    </p:spTree>
    <p:extLst>
      <p:ext uri="{BB962C8B-B14F-4D97-AF65-F5344CB8AC3E}">
        <p14:creationId xmlns:p14="http://schemas.microsoft.com/office/powerpoint/2010/main" val="27575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Physical literacy within our society</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ea typeface="+mj-lt"/>
                <a:cs typeface="+mj-lt"/>
              </a:rPr>
              <a:t> We promote and value Physical literacy : </a:t>
            </a:r>
          </a:p>
          <a:p>
            <a:pPr marL="0" indent="0">
              <a:buNone/>
            </a:pPr>
            <a:r>
              <a:rPr lang="en-GB" dirty="0">
                <a:ea typeface="+mj-lt"/>
                <a:cs typeface="+mj-lt"/>
              </a:rPr>
              <a:t>	- we know that we need to lead more sustainable and active lives</a:t>
            </a:r>
          </a:p>
          <a:p>
            <a:pPr marL="0" indent="0">
              <a:buNone/>
            </a:pPr>
            <a:r>
              <a:rPr lang="en-GB" dirty="0">
                <a:ea typeface="+mj-lt"/>
                <a:cs typeface="+mj-lt"/>
              </a:rPr>
              <a:t>	- the new generations are living longer  (in good health, learning after the 	formal education, taking care of the planet..) </a:t>
            </a:r>
          </a:p>
          <a:p>
            <a:pPr marL="0" indent="0">
              <a:buNone/>
            </a:pPr>
            <a:r>
              <a:rPr lang="en-GB" dirty="0">
                <a:ea typeface="+mj-lt"/>
                <a:cs typeface="+mj-lt"/>
              </a:rPr>
              <a:t>	</a:t>
            </a:r>
          </a:p>
          <a:p>
            <a:pPr marL="0" indent="0">
              <a:buNone/>
            </a:pPr>
            <a:r>
              <a:rPr lang="en-GB" dirty="0">
                <a:ea typeface="+mj-lt"/>
                <a:cs typeface="+mj-lt"/>
              </a:rPr>
              <a:t>Physical literacy as a concept can be applied to </a:t>
            </a:r>
            <a:r>
              <a:rPr lang="en-GB" b="1" dirty="0">
                <a:solidFill>
                  <a:srgbClr val="0070C0"/>
                </a:solidFill>
                <a:ea typeface="+mj-lt"/>
                <a:cs typeface="+mj-lt"/>
              </a:rPr>
              <a:t>all facets </a:t>
            </a:r>
            <a:r>
              <a:rPr lang="en-GB" dirty="0">
                <a:ea typeface="+mj-lt"/>
                <a:cs typeface="+mj-lt"/>
              </a:rPr>
              <a:t>of exercise, in the schools, the clubs, the hospitals, public health, with teachers, doctors, coach, trainers, aged care home, sporting infrastructure, policy makers …   </a:t>
            </a:r>
            <a:r>
              <a:rPr lang="en-GB" dirty="0">
                <a:solidFill>
                  <a:srgbClr val="0070C0"/>
                </a:solidFill>
                <a:ea typeface="+mj-lt"/>
                <a:cs typeface="+mj-lt"/>
              </a:rPr>
              <a:t>We need to get all these people talking together contributing where they’re best ! </a:t>
            </a:r>
          </a:p>
          <a:p>
            <a:pPr marL="0" indent="0">
              <a:buNone/>
            </a:pPr>
            <a:endParaRPr lang="en-GB" dirty="0">
              <a:ea typeface="+mj-lt"/>
              <a:cs typeface="+mj-lt"/>
            </a:endParaRPr>
          </a:p>
        </p:txBody>
      </p:sp>
      <p:sp>
        <p:nvSpPr>
          <p:cNvPr id="4" name="Espace réservé du pied de page 3">
            <a:extLst>
              <a:ext uri="{FF2B5EF4-FFF2-40B4-BE49-F238E27FC236}">
                <a16:creationId xmlns:a16="http://schemas.microsoft.com/office/drawing/2014/main" id="{F698CE70-12BB-4778-82C1-A3760EE17C24}"/>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2B4D423D-53CA-40AB-B214-4F908F94A5A5}"/>
              </a:ext>
            </a:extLst>
          </p:cNvPr>
          <p:cNvSpPr>
            <a:spLocks noGrp="1"/>
          </p:cNvSpPr>
          <p:nvPr>
            <p:ph type="sldNum" sz="quarter" idx="12"/>
          </p:nvPr>
        </p:nvSpPr>
        <p:spPr/>
        <p:txBody>
          <a:bodyPr/>
          <a:lstStyle/>
          <a:p>
            <a:fld id="{FBF4F8BB-A6A2-481C-8953-6CE326657B67}" type="slidenum">
              <a:rPr lang="en-US" smtClean="0"/>
              <a:t>10</a:t>
            </a:fld>
            <a:endParaRPr lang="en-US" dirty="0"/>
          </a:p>
        </p:txBody>
      </p:sp>
    </p:spTree>
    <p:extLst>
      <p:ext uri="{BB962C8B-B14F-4D97-AF65-F5344CB8AC3E}">
        <p14:creationId xmlns:p14="http://schemas.microsoft.com/office/powerpoint/2010/main" val="103408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PL in education?</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a:buFont typeface="Arial"/>
              <a:buChar char="•"/>
            </a:pPr>
            <a:r>
              <a:rPr lang="en-GB" dirty="0">
                <a:ea typeface="+mj-lt"/>
                <a:cs typeface="+mj-lt"/>
              </a:rPr>
              <a:t>PL is a concept that asks educators </a:t>
            </a:r>
          </a:p>
          <a:p>
            <a:pPr lvl="1">
              <a:buFont typeface="Arial"/>
              <a:buChar char="•"/>
            </a:pPr>
            <a:r>
              <a:rPr lang="en-GB" dirty="0">
                <a:ea typeface="+mj-lt"/>
                <a:cs typeface="+mj-lt"/>
              </a:rPr>
              <a:t>to celebrate each individual’s strengths and to use these as a foundation for learning </a:t>
            </a:r>
          </a:p>
          <a:p>
            <a:pPr lvl="1">
              <a:buFont typeface="Arial"/>
              <a:buChar char="•"/>
            </a:pPr>
            <a:r>
              <a:rPr lang="en-GB" dirty="0">
                <a:ea typeface="+mj-lt"/>
                <a:cs typeface="+mj-lt"/>
              </a:rPr>
              <a:t>Make  organizational decisions and develop context in ways that help students learn new and </a:t>
            </a:r>
            <a:r>
              <a:rPr lang="en-GB" dirty="0" err="1">
                <a:ea typeface="+mj-lt"/>
                <a:cs typeface="+mj-lt"/>
              </a:rPr>
              <a:t>incresingly</a:t>
            </a:r>
            <a:r>
              <a:rPr lang="en-GB" dirty="0">
                <a:ea typeface="+mj-lt"/>
                <a:cs typeface="+mj-lt"/>
              </a:rPr>
              <a:t> complex movement sequences</a:t>
            </a:r>
          </a:p>
          <a:p>
            <a:pPr lvl="1">
              <a:buFont typeface="Arial"/>
              <a:buChar char="•"/>
            </a:pPr>
            <a:endParaRPr lang="en-GB" dirty="0">
              <a:ea typeface="+mj-lt"/>
              <a:cs typeface="+mj-lt"/>
            </a:endParaRPr>
          </a:p>
          <a:p>
            <a:pPr lvl="1">
              <a:buFont typeface="Arial"/>
              <a:buChar char="•"/>
            </a:pPr>
            <a:r>
              <a:rPr lang="en-GB" i="1" dirty="0">
                <a:ea typeface="+mj-lt"/>
                <a:cs typeface="+mj-lt"/>
              </a:rPr>
              <a:t>Not only in school !  But clubs, individual, family ….</a:t>
            </a:r>
          </a:p>
          <a:p>
            <a:pPr>
              <a:buFont typeface="Arial"/>
              <a:buChar char="•"/>
            </a:pPr>
            <a:r>
              <a:rPr lang="en-GB" dirty="0">
                <a:ea typeface="+mj-lt"/>
                <a:cs typeface="+mj-lt"/>
              </a:rPr>
              <a:t>This process is a lifelong journey – every individual engages in physical activity based on their disposition and learning  - also outside of formal educational institutions. </a:t>
            </a:r>
          </a:p>
        </p:txBody>
      </p:sp>
      <p:sp>
        <p:nvSpPr>
          <p:cNvPr id="4" name="Espace réservé du pied de page 3">
            <a:extLst>
              <a:ext uri="{FF2B5EF4-FFF2-40B4-BE49-F238E27FC236}">
                <a16:creationId xmlns:a16="http://schemas.microsoft.com/office/drawing/2014/main" id="{F698CE70-12BB-4778-82C1-A3760EE17C24}"/>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2B4D423D-53CA-40AB-B214-4F908F94A5A5}"/>
              </a:ext>
            </a:extLst>
          </p:cNvPr>
          <p:cNvSpPr>
            <a:spLocks noGrp="1"/>
          </p:cNvSpPr>
          <p:nvPr>
            <p:ph type="sldNum" sz="quarter" idx="12"/>
          </p:nvPr>
        </p:nvSpPr>
        <p:spPr/>
        <p:txBody>
          <a:bodyPr/>
          <a:lstStyle/>
          <a:p>
            <a:fld id="{FBF4F8BB-A6A2-481C-8953-6CE326657B67}" type="slidenum">
              <a:rPr lang="en-US" smtClean="0"/>
              <a:t>11</a:t>
            </a:fld>
            <a:endParaRPr lang="en-US" dirty="0"/>
          </a:p>
        </p:txBody>
      </p:sp>
    </p:spTree>
    <p:extLst>
      <p:ext uri="{BB962C8B-B14F-4D97-AF65-F5344CB8AC3E}">
        <p14:creationId xmlns:p14="http://schemas.microsoft.com/office/powerpoint/2010/main" val="99191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0239" y="1987052"/>
            <a:ext cx="10515600" cy="4207870"/>
          </a:xfrm>
        </p:spPr>
        <p:txBody>
          <a:bodyPr vert="horz" lIns="91440" tIns="45720" rIns="91440" bIns="45720" rtlCol="0" anchor="t">
            <a:normAutofit/>
          </a:bodyPr>
          <a:lstStyle/>
          <a:p>
            <a:pPr marL="0" indent="0">
              <a:buNone/>
            </a:pPr>
            <a:endParaRPr lang="en-US" b="1" dirty="0">
              <a:cs typeface="Calibri Light"/>
            </a:endParaRPr>
          </a:p>
          <a:p>
            <a:pPr marL="0" indent="0">
              <a:buNone/>
            </a:pPr>
            <a:endParaRPr lang="en-US" b="1" dirty="0">
              <a:cs typeface="Calibri Light"/>
            </a:endParaRPr>
          </a:p>
        </p:txBody>
      </p:sp>
      <p:sp>
        <p:nvSpPr>
          <p:cNvPr id="4" name="Espace réservé du pied de page 3">
            <a:extLst>
              <a:ext uri="{FF2B5EF4-FFF2-40B4-BE49-F238E27FC236}">
                <a16:creationId xmlns:a16="http://schemas.microsoft.com/office/drawing/2014/main" id="{F5107574-00BA-47F0-AC3E-417F6CBEFEA0}"/>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ABA0F6C6-4093-44F5-BE9B-1538A9EEDC9A}"/>
              </a:ext>
            </a:extLst>
          </p:cNvPr>
          <p:cNvSpPr>
            <a:spLocks noGrp="1"/>
          </p:cNvSpPr>
          <p:nvPr>
            <p:ph type="sldNum" sz="quarter" idx="12"/>
          </p:nvPr>
        </p:nvSpPr>
        <p:spPr/>
        <p:txBody>
          <a:bodyPr/>
          <a:lstStyle/>
          <a:p>
            <a:fld id="{FBF4F8BB-A6A2-481C-8953-6CE326657B67}" type="slidenum">
              <a:rPr lang="en-US" smtClean="0"/>
              <a:t>12</a:t>
            </a:fld>
            <a:endParaRPr lang="en-US" dirty="0"/>
          </a:p>
        </p:txBody>
      </p:sp>
      <p:sp>
        <p:nvSpPr>
          <p:cNvPr id="7" name="Titre 6">
            <a:extLst>
              <a:ext uri="{FF2B5EF4-FFF2-40B4-BE49-F238E27FC236}">
                <a16:creationId xmlns:a16="http://schemas.microsoft.com/office/drawing/2014/main" id="{4FDA24AB-722C-481C-84BE-DDE84A57A5FD}"/>
              </a:ext>
            </a:extLst>
          </p:cNvPr>
          <p:cNvSpPr>
            <a:spLocks noGrp="1"/>
          </p:cNvSpPr>
          <p:nvPr>
            <p:ph type="title"/>
          </p:nvPr>
        </p:nvSpPr>
        <p:spPr>
          <a:xfrm>
            <a:off x="838200" y="620568"/>
            <a:ext cx="10515600" cy="5363920"/>
          </a:xfrm>
        </p:spPr>
        <p:txBody>
          <a:bodyPr/>
          <a:lstStyle/>
          <a:p>
            <a:r>
              <a:rPr lang="fr-CH" dirty="0"/>
              <a:t> </a:t>
            </a:r>
          </a:p>
        </p:txBody>
      </p:sp>
      <p:pic>
        <p:nvPicPr>
          <p:cNvPr id="13" name="Image 12">
            <a:extLst>
              <a:ext uri="{FF2B5EF4-FFF2-40B4-BE49-F238E27FC236}">
                <a16:creationId xmlns:a16="http://schemas.microsoft.com/office/drawing/2014/main" id="{B365D814-CAB9-4B2A-982A-A337E31B7E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086" y="410134"/>
            <a:ext cx="8512628" cy="5827298"/>
          </a:xfrm>
          <a:prstGeom prst="rect">
            <a:avLst/>
          </a:prstGeom>
          <a:noFill/>
          <a:ln>
            <a:noFill/>
          </a:ln>
        </p:spPr>
      </p:pic>
      <p:sp>
        <p:nvSpPr>
          <p:cNvPr id="14" name="ZoneTexte 13">
            <a:extLst>
              <a:ext uri="{FF2B5EF4-FFF2-40B4-BE49-F238E27FC236}">
                <a16:creationId xmlns:a16="http://schemas.microsoft.com/office/drawing/2014/main" id="{EE2B604C-756E-4A16-9E7D-B25E4566AEDD}"/>
              </a:ext>
            </a:extLst>
          </p:cNvPr>
          <p:cNvSpPr txBox="1"/>
          <p:nvPr/>
        </p:nvSpPr>
        <p:spPr>
          <a:xfrm>
            <a:off x="423746" y="312234"/>
            <a:ext cx="2304586" cy="1200329"/>
          </a:xfrm>
          <a:prstGeom prst="rect">
            <a:avLst/>
          </a:prstGeom>
          <a:noFill/>
        </p:spPr>
        <p:txBody>
          <a:bodyPr wrap="square" rtlCol="0">
            <a:spAutoFit/>
          </a:bodyPr>
          <a:lstStyle/>
          <a:p>
            <a:r>
              <a:rPr lang="fr-CH" sz="2400" b="1" dirty="0">
                <a:solidFill>
                  <a:schemeClr val="accent5">
                    <a:lumMod val="75000"/>
                  </a:schemeClr>
                </a:solidFill>
              </a:rPr>
              <a:t>Link Physical </a:t>
            </a:r>
            <a:r>
              <a:rPr lang="fr-CH" sz="2400" b="1" dirty="0" err="1">
                <a:solidFill>
                  <a:schemeClr val="accent5">
                    <a:lumMod val="75000"/>
                  </a:schemeClr>
                </a:solidFill>
              </a:rPr>
              <a:t>Literacy</a:t>
            </a:r>
            <a:r>
              <a:rPr lang="fr-CH" sz="2400" b="1" dirty="0">
                <a:solidFill>
                  <a:schemeClr val="accent5">
                    <a:lumMod val="75000"/>
                  </a:schemeClr>
                </a:solidFill>
              </a:rPr>
              <a:t> and </a:t>
            </a:r>
            <a:r>
              <a:rPr lang="fr-CH" sz="2400" b="1" dirty="0" err="1">
                <a:solidFill>
                  <a:schemeClr val="accent5">
                    <a:lumMod val="75000"/>
                  </a:schemeClr>
                </a:solidFill>
              </a:rPr>
              <a:t>health</a:t>
            </a:r>
            <a:r>
              <a:rPr lang="fr-CH" sz="2400" b="1" dirty="0">
                <a:solidFill>
                  <a:schemeClr val="accent5">
                    <a:lumMod val="75000"/>
                  </a:schemeClr>
                </a:solidFill>
              </a:rPr>
              <a:t> </a:t>
            </a:r>
          </a:p>
        </p:txBody>
      </p:sp>
      <p:sp>
        <p:nvSpPr>
          <p:cNvPr id="2" name="ZoneTexte 1">
            <a:extLst>
              <a:ext uri="{FF2B5EF4-FFF2-40B4-BE49-F238E27FC236}">
                <a16:creationId xmlns:a16="http://schemas.microsoft.com/office/drawing/2014/main" id="{5F566A08-BC9E-48A8-81A8-0C74C1AE48F7}"/>
              </a:ext>
            </a:extLst>
          </p:cNvPr>
          <p:cNvSpPr txBox="1"/>
          <p:nvPr/>
        </p:nvSpPr>
        <p:spPr>
          <a:xfrm>
            <a:off x="423746" y="6437621"/>
            <a:ext cx="1963513" cy="369332"/>
          </a:xfrm>
          <a:prstGeom prst="rect">
            <a:avLst/>
          </a:prstGeom>
          <a:noFill/>
        </p:spPr>
        <p:txBody>
          <a:bodyPr wrap="square" rtlCol="0">
            <a:spAutoFit/>
          </a:bodyPr>
          <a:lstStyle/>
          <a:p>
            <a:r>
              <a:rPr lang="fr-CH" dirty="0" err="1"/>
              <a:t>Carney</a:t>
            </a:r>
            <a:r>
              <a:rPr lang="fr-CH" dirty="0"/>
              <a:t> et al., 2019</a:t>
            </a:r>
          </a:p>
        </p:txBody>
      </p:sp>
    </p:spTree>
    <p:extLst>
      <p:ext uri="{BB962C8B-B14F-4D97-AF65-F5344CB8AC3E}">
        <p14:creationId xmlns:p14="http://schemas.microsoft.com/office/powerpoint/2010/main" val="361998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 WHERE am I on my PL journey? </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a:buFont typeface="Arial"/>
              <a:buChar char="•"/>
            </a:pPr>
            <a:r>
              <a:rPr lang="en-GB" dirty="0">
                <a:ea typeface="+mj-lt"/>
                <a:cs typeface="+mj-lt"/>
              </a:rPr>
              <a:t>What can I do , PL is determined by finding a place of comfort in terms of how you move, acquire the learning and skills to build up from that position of strength. </a:t>
            </a:r>
          </a:p>
          <a:p>
            <a:pPr>
              <a:buFont typeface="Arial"/>
              <a:buChar char="•"/>
            </a:pPr>
            <a:r>
              <a:rPr lang="en-GB" dirty="0">
                <a:ea typeface="+mj-lt"/>
                <a:cs typeface="+mj-lt"/>
              </a:rPr>
              <a:t>Pretending that the PL compounds  has elements from the four domains </a:t>
            </a:r>
          </a:p>
          <a:p>
            <a:pPr lvl="1">
              <a:buFont typeface="Arial"/>
              <a:buChar char="•"/>
            </a:pPr>
            <a:r>
              <a:rPr lang="en-GB" dirty="0">
                <a:ea typeface="+mj-lt"/>
                <a:cs typeface="+mj-lt"/>
              </a:rPr>
              <a:t>As teacher, coach, policy maker : we can think about what our clients, students, player… in those four domains looking for what they need and what can be improved</a:t>
            </a:r>
          </a:p>
          <a:p>
            <a:pPr lvl="1">
              <a:buFont typeface="Arial"/>
              <a:buChar char="•"/>
            </a:pPr>
            <a:r>
              <a:rPr lang="en-GB" dirty="0">
                <a:ea typeface="+mj-lt"/>
                <a:cs typeface="+mj-lt"/>
              </a:rPr>
              <a:t>As citizen, we can think about our situation in the four learning domains </a:t>
            </a:r>
          </a:p>
          <a:p>
            <a:pPr lvl="1">
              <a:buFont typeface="Arial"/>
              <a:buChar char="•"/>
            </a:pPr>
            <a:endParaRPr lang="en-GB" dirty="0">
              <a:ea typeface="+mj-lt"/>
              <a:cs typeface="+mj-lt"/>
            </a:endParaRPr>
          </a:p>
          <a:p>
            <a:pPr marL="0" indent="0">
              <a:buNone/>
            </a:pPr>
            <a:r>
              <a:rPr lang="en-GB" dirty="0">
                <a:ea typeface="+mj-lt"/>
                <a:cs typeface="+mj-lt"/>
              </a:rPr>
              <a:t>Example: Self assessment tools are existing for PE teachers, trainers and coaches, </a:t>
            </a:r>
            <a:r>
              <a:rPr lang="en-GB" u="sng" dirty="0">
                <a:ea typeface="+mj-lt"/>
                <a:cs typeface="+mj-lt"/>
              </a:rPr>
              <a:t>citizen</a:t>
            </a:r>
            <a:r>
              <a:rPr lang="en-GB" dirty="0">
                <a:ea typeface="+mj-lt"/>
                <a:cs typeface="+mj-lt"/>
              </a:rPr>
              <a:t> : </a:t>
            </a:r>
          </a:p>
          <a:p>
            <a:pPr marL="0" indent="0">
              <a:buNone/>
            </a:pPr>
            <a:r>
              <a:rPr lang="fr-CH"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https://physical-literacy.isca.org/tool1/</a:t>
            </a:r>
            <a:r>
              <a:rPr lang="fr-CH"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a typeface="+mj-lt"/>
              <a:cs typeface="+mj-lt"/>
            </a:endParaRPr>
          </a:p>
        </p:txBody>
      </p:sp>
      <p:sp>
        <p:nvSpPr>
          <p:cNvPr id="4" name="Espace réservé du pied de page 3">
            <a:extLst>
              <a:ext uri="{FF2B5EF4-FFF2-40B4-BE49-F238E27FC236}">
                <a16:creationId xmlns:a16="http://schemas.microsoft.com/office/drawing/2014/main" id="{F698CE70-12BB-4778-82C1-A3760EE17C24}"/>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2B4D423D-53CA-40AB-B214-4F908F94A5A5}"/>
              </a:ext>
            </a:extLst>
          </p:cNvPr>
          <p:cNvSpPr>
            <a:spLocks noGrp="1"/>
          </p:cNvSpPr>
          <p:nvPr>
            <p:ph type="sldNum" sz="quarter" idx="12"/>
          </p:nvPr>
        </p:nvSpPr>
        <p:spPr/>
        <p:txBody>
          <a:bodyPr/>
          <a:lstStyle/>
          <a:p>
            <a:fld id="{FBF4F8BB-A6A2-481C-8953-6CE326657B67}" type="slidenum">
              <a:rPr lang="en-US" smtClean="0"/>
              <a:t>13</a:t>
            </a:fld>
            <a:endParaRPr lang="en-US" dirty="0"/>
          </a:p>
        </p:txBody>
      </p:sp>
    </p:spTree>
    <p:extLst>
      <p:ext uri="{BB962C8B-B14F-4D97-AF65-F5344CB8AC3E}">
        <p14:creationId xmlns:p14="http://schemas.microsoft.com/office/powerpoint/2010/main" val="208128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 HOW to implement Physical literacy? </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a:buFont typeface="Arial"/>
              <a:buChar char="•"/>
            </a:pPr>
            <a:r>
              <a:rPr lang="en-GB" dirty="0">
                <a:ea typeface="+mj-lt"/>
                <a:cs typeface="+mj-lt"/>
              </a:rPr>
              <a:t>Priority : Provide positive learning environments for individuals engaging in physical activity</a:t>
            </a:r>
          </a:p>
          <a:p>
            <a:pPr>
              <a:buFont typeface="Arial"/>
              <a:buChar char="•"/>
            </a:pPr>
            <a:r>
              <a:rPr lang="en-GB" dirty="0">
                <a:ea typeface="+mj-lt"/>
                <a:cs typeface="+mj-lt"/>
              </a:rPr>
              <a:t>New focus – on physical literacy -  on the development of individual’s physical competence, attitudes towards physical activity, knowledge and understanding</a:t>
            </a:r>
          </a:p>
          <a:p>
            <a:pPr>
              <a:buFont typeface="Arial"/>
              <a:buChar char="•"/>
            </a:pPr>
            <a:r>
              <a:rPr lang="en-GB" dirty="0">
                <a:ea typeface="+mj-lt"/>
                <a:cs typeface="+mj-lt"/>
              </a:rPr>
              <a:t>Clear orientation towards encouraging everyone to be physically active  (education, sport, health agencies) </a:t>
            </a:r>
          </a:p>
          <a:p>
            <a:pPr>
              <a:buFont typeface="Arial"/>
              <a:buChar char="•"/>
            </a:pPr>
            <a:r>
              <a:rPr lang="en-GB" dirty="0">
                <a:ea typeface="+mj-lt"/>
                <a:cs typeface="+mj-lt"/>
              </a:rPr>
              <a:t>Safe and inclusive learning environments in the 4 domains.</a:t>
            </a:r>
          </a:p>
        </p:txBody>
      </p:sp>
      <p:sp>
        <p:nvSpPr>
          <p:cNvPr id="4" name="Espace réservé du pied de page 3">
            <a:extLst>
              <a:ext uri="{FF2B5EF4-FFF2-40B4-BE49-F238E27FC236}">
                <a16:creationId xmlns:a16="http://schemas.microsoft.com/office/drawing/2014/main" id="{F698CE70-12BB-4778-82C1-A3760EE17C24}"/>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2B4D423D-53CA-40AB-B214-4F908F94A5A5}"/>
              </a:ext>
            </a:extLst>
          </p:cNvPr>
          <p:cNvSpPr>
            <a:spLocks noGrp="1"/>
          </p:cNvSpPr>
          <p:nvPr>
            <p:ph type="sldNum" sz="quarter" idx="12"/>
          </p:nvPr>
        </p:nvSpPr>
        <p:spPr/>
        <p:txBody>
          <a:bodyPr/>
          <a:lstStyle/>
          <a:p>
            <a:fld id="{FBF4F8BB-A6A2-481C-8953-6CE326657B67}" type="slidenum">
              <a:rPr lang="en-US" smtClean="0"/>
              <a:t>14</a:t>
            </a:fld>
            <a:endParaRPr lang="en-US" dirty="0"/>
          </a:p>
        </p:txBody>
      </p:sp>
    </p:spTree>
    <p:extLst>
      <p:ext uri="{BB962C8B-B14F-4D97-AF65-F5344CB8AC3E}">
        <p14:creationId xmlns:p14="http://schemas.microsoft.com/office/powerpoint/2010/main" val="13287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8585"/>
            <a:ext cx="10515600" cy="767862"/>
          </a:xfrm>
        </p:spPr>
        <p:txBody>
          <a:bodyPr>
            <a:normAutofit fontScale="90000"/>
          </a:bodyPr>
          <a:lstStyle/>
          <a:p>
            <a:r>
              <a:rPr lang="en-US" b="1" dirty="0"/>
              <a:t>HOW …  guide for a school / a club</a:t>
            </a:r>
            <a:br>
              <a:rPr lang="en-US" b="1" dirty="0"/>
            </a:br>
            <a:r>
              <a:rPr lang="en-US" sz="1200" b="1" dirty="0"/>
              <a:t>(https://www.sportaus.gov.au/physical_literacy)</a:t>
            </a:r>
            <a:endParaRPr lang="en-GB" sz="1200" dirty="0"/>
          </a:p>
        </p:txBody>
      </p:sp>
      <p:graphicFrame>
        <p:nvGraphicFramePr>
          <p:cNvPr id="9" name="Espace réservé du contenu 8">
            <a:extLst>
              <a:ext uri="{FF2B5EF4-FFF2-40B4-BE49-F238E27FC236}">
                <a16:creationId xmlns:a16="http://schemas.microsoft.com/office/drawing/2014/main" id="{5EC69085-8D7A-42E4-A628-74723B15CEA8}"/>
              </a:ext>
            </a:extLst>
          </p:cNvPr>
          <p:cNvGraphicFramePr>
            <a:graphicFrameLocks noGrp="1"/>
          </p:cNvGraphicFramePr>
          <p:nvPr>
            <p:ph idx="1"/>
            <p:extLst>
              <p:ext uri="{D42A27DB-BD31-4B8C-83A1-F6EECF244321}">
                <p14:modId xmlns:p14="http://schemas.microsoft.com/office/powerpoint/2010/main" val="918020974"/>
              </p:ext>
            </p:extLst>
          </p:nvPr>
        </p:nvGraphicFramePr>
        <p:xfrm>
          <a:off x="184107" y="1753441"/>
          <a:ext cx="11635685" cy="5007202"/>
        </p:xfrm>
        <a:graphic>
          <a:graphicData uri="http://schemas.openxmlformats.org/drawingml/2006/table">
            <a:tbl>
              <a:tblPr firstRow="1" firstCol="1" bandRow="1">
                <a:tableStyleId>{5C22544A-7EE6-4342-B048-85BDC9FD1C3A}</a:tableStyleId>
              </a:tblPr>
              <a:tblGrid>
                <a:gridCol w="451285">
                  <a:extLst>
                    <a:ext uri="{9D8B030D-6E8A-4147-A177-3AD203B41FA5}">
                      <a16:colId xmlns:a16="http://schemas.microsoft.com/office/drawing/2014/main" val="1565951558"/>
                    </a:ext>
                  </a:extLst>
                </a:gridCol>
                <a:gridCol w="1398050">
                  <a:extLst>
                    <a:ext uri="{9D8B030D-6E8A-4147-A177-3AD203B41FA5}">
                      <a16:colId xmlns:a16="http://schemas.microsoft.com/office/drawing/2014/main" val="1345377075"/>
                    </a:ext>
                  </a:extLst>
                </a:gridCol>
                <a:gridCol w="1398050">
                  <a:extLst>
                    <a:ext uri="{9D8B030D-6E8A-4147-A177-3AD203B41FA5}">
                      <a16:colId xmlns:a16="http://schemas.microsoft.com/office/drawing/2014/main" val="3039503677"/>
                    </a:ext>
                  </a:extLst>
                </a:gridCol>
                <a:gridCol w="1398050">
                  <a:extLst>
                    <a:ext uri="{9D8B030D-6E8A-4147-A177-3AD203B41FA5}">
                      <a16:colId xmlns:a16="http://schemas.microsoft.com/office/drawing/2014/main" val="3126197105"/>
                    </a:ext>
                  </a:extLst>
                </a:gridCol>
                <a:gridCol w="1398050">
                  <a:extLst>
                    <a:ext uri="{9D8B030D-6E8A-4147-A177-3AD203B41FA5}">
                      <a16:colId xmlns:a16="http://schemas.microsoft.com/office/drawing/2014/main" val="1741104110"/>
                    </a:ext>
                  </a:extLst>
                </a:gridCol>
                <a:gridCol w="1398050">
                  <a:extLst>
                    <a:ext uri="{9D8B030D-6E8A-4147-A177-3AD203B41FA5}">
                      <a16:colId xmlns:a16="http://schemas.microsoft.com/office/drawing/2014/main" val="2345448438"/>
                    </a:ext>
                  </a:extLst>
                </a:gridCol>
                <a:gridCol w="1398050">
                  <a:extLst>
                    <a:ext uri="{9D8B030D-6E8A-4147-A177-3AD203B41FA5}">
                      <a16:colId xmlns:a16="http://schemas.microsoft.com/office/drawing/2014/main" val="4143523485"/>
                    </a:ext>
                  </a:extLst>
                </a:gridCol>
                <a:gridCol w="1398050">
                  <a:extLst>
                    <a:ext uri="{9D8B030D-6E8A-4147-A177-3AD203B41FA5}">
                      <a16:colId xmlns:a16="http://schemas.microsoft.com/office/drawing/2014/main" val="3063691993"/>
                    </a:ext>
                  </a:extLst>
                </a:gridCol>
                <a:gridCol w="1398050">
                  <a:extLst>
                    <a:ext uri="{9D8B030D-6E8A-4147-A177-3AD203B41FA5}">
                      <a16:colId xmlns:a16="http://schemas.microsoft.com/office/drawing/2014/main" val="1405456044"/>
                    </a:ext>
                  </a:extLst>
                </a:gridCol>
              </a:tblGrid>
              <a:tr h="0">
                <a:tc>
                  <a:txBody>
                    <a:bodyPr/>
                    <a:lstStyle/>
                    <a:p>
                      <a:pPr>
                        <a:lnSpc>
                          <a:spcPct val="115000"/>
                        </a:lnSpc>
                        <a:spcAft>
                          <a:spcPts val="1000"/>
                        </a:spcAft>
                      </a:pPr>
                      <a:endParaRPr lang="fr-CH" sz="1200" b="1" kern="1200" dirty="0">
                        <a:solidFill>
                          <a:schemeClr val="lt1"/>
                        </a:solidFill>
                        <a:effectLst/>
                        <a:latin typeface="+mn-lt"/>
                        <a:ea typeface="+mn-ea"/>
                        <a:cs typeface="+mn-cs"/>
                      </a:endParaRPr>
                    </a:p>
                  </a:txBody>
                  <a:tcPr marL="68580" marR="68580" marT="0" marB="0"/>
                </a:tc>
                <a:tc gridSpan="3">
                  <a:txBody>
                    <a:bodyPr/>
                    <a:lstStyle/>
                    <a:p>
                      <a:pPr algn="ctr">
                        <a:lnSpc>
                          <a:spcPct val="115000"/>
                        </a:lnSpc>
                        <a:spcAft>
                          <a:spcPts val="1000"/>
                        </a:spcAft>
                      </a:pPr>
                      <a:r>
                        <a:rPr lang="en-GB" sz="1800" b="1" dirty="0">
                          <a:solidFill>
                            <a:srgbClr val="FFFF00"/>
                          </a:solidFill>
                          <a:effectLst/>
                        </a:rPr>
                        <a:t>CULTURE, ORGANISATION AND ENVIRONMENT</a:t>
                      </a:r>
                      <a:endParaRPr lang="fr-CH" sz="18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CH"/>
                    </a:p>
                  </a:txBody>
                  <a:tcPr/>
                </a:tc>
                <a:tc hMerge="1">
                  <a:txBody>
                    <a:bodyPr/>
                    <a:lstStyle/>
                    <a:p>
                      <a:endParaRPr lang="fr-CH"/>
                    </a:p>
                  </a:txBody>
                  <a:tcPr/>
                </a:tc>
                <a:tc gridSpan="3">
                  <a:txBody>
                    <a:bodyPr/>
                    <a:lstStyle/>
                    <a:p>
                      <a:pPr algn="ctr">
                        <a:lnSpc>
                          <a:spcPct val="115000"/>
                        </a:lnSpc>
                        <a:spcAft>
                          <a:spcPts val="1000"/>
                        </a:spcAft>
                      </a:pPr>
                      <a:r>
                        <a:rPr lang="en-GB" sz="1800" b="1" dirty="0">
                          <a:solidFill>
                            <a:srgbClr val="92D050"/>
                          </a:solidFill>
                          <a:effectLst/>
                        </a:rPr>
                        <a:t>PROGRAMME, PRACTICE AND PROMOTION</a:t>
                      </a:r>
                      <a:endParaRPr lang="fr-CH" sz="1800" b="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CH"/>
                    </a:p>
                  </a:txBody>
                  <a:tcPr/>
                </a:tc>
                <a:tc hMerge="1">
                  <a:txBody>
                    <a:bodyPr/>
                    <a:lstStyle/>
                    <a:p>
                      <a:endParaRPr lang="fr-CH"/>
                    </a:p>
                  </a:txBody>
                  <a:tcPr/>
                </a:tc>
                <a:tc gridSpan="2">
                  <a:txBody>
                    <a:bodyPr/>
                    <a:lstStyle/>
                    <a:p>
                      <a:pPr algn="ctr">
                        <a:lnSpc>
                          <a:spcPct val="115000"/>
                        </a:lnSpc>
                        <a:spcAft>
                          <a:spcPts val="1000"/>
                        </a:spcAft>
                      </a:pPr>
                      <a:r>
                        <a:rPr lang="en-GB" sz="1800" b="1" dirty="0">
                          <a:solidFill>
                            <a:srgbClr val="FF0000"/>
                          </a:solidFill>
                          <a:effectLst/>
                        </a:rPr>
                        <a:t>PARTNERSHIPS</a:t>
                      </a:r>
                      <a:endParaRPr lang="fr-CH"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CH"/>
                    </a:p>
                  </a:txBody>
                  <a:tcPr/>
                </a:tc>
                <a:extLst>
                  <a:ext uri="{0D108BD9-81ED-4DB2-BD59-A6C34878D82A}">
                    <a16:rowId xmlns:a16="http://schemas.microsoft.com/office/drawing/2014/main" val="2276781536"/>
                  </a:ext>
                </a:extLst>
              </a:tr>
              <a:tr h="590629">
                <a:tc>
                  <a:txBody>
                    <a:bodyPr/>
                    <a:lstStyle/>
                    <a:p>
                      <a:pPr marL="71755" marR="71755">
                        <a:lnSpc>
                          <a:spcPct val="115000"/>
                        </a:lnSpc>
                        <a:spcAft>
                          <a:spcPts val="1000"/>
                        </a:spcAft>
                      </a:pPr>
                      <a:r>
                        <a:rPr lang="en-GB" sz="1200" dirty="0">
                          <a:effectLst/>
                        </a:rPr>
                        <a:t> Component</a:t>
                      </a:r>
                      <a:endParaRPr lang="fr-CH"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gn="ctr">
                        <a:lnSpc>
                          <a:spcPct val="115000"/>
                        </a:lnSpc>
                        <a:spcAft>
                          <a:spcPts val="1000"/>
                        </a:spcAft>
                      </a:pPr>
                      <a:r>
                        <a:rPr lang="en-GB" sz="1800" i="1" dirty="0">
                          <a:effectLst/>
                        </a:rPr>
                        <a:t>Leadership</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800" i="1" dirty="0">
                          <a:effectLst/>
                        </a:rPr>
                        <a:t>Policy</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800" i="1" dirty="0">
                          <a:effectLst/>
                        </a:rPr>
                        <a:t>Environment</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800" i="1" dirty="0">
                          <a:effectLst/>
                        </a:rPr>
                        <a:t>Quality Physical Activity Programme</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800" i="1" dirty="0">
                          <a:effectLst/>
                        </a:rPr>
                        <a:t>Inclusive Programme</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800" i="1" dirty="0">
                          <a:effectLst/>
                        </a:rPr>
                        <a:t>Professional Development</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800" i="1" dirty="0">
                          <a:effectLst/>
                        </a:rPr>
                        <a:t>Families</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800" i="1" dirty="0">
                          <a:effectLst/>
                        </a:rPr>
                        <a:t>Local Community</a:t>
                      </a:r>
                      <a:endParaRPr lang="fr-CH"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2745628"/>
                  </a:ext>
                </a:extLst>
              </a:tr>
              <a:tr h="3151478">
                <a:tc>
                  <a:txBody>
                    <a:bodyPr/>
                    <a:lstStyle/>
                    <a:p>
                      <a:pPr marL="71755" marR="71755" algn="r">
                        <a:lnSpc>
                          <a:spcPct val="115000"/>
                        </a:lnSpc>
                        <a:spcAft>
                          <a:spcPts val="1000"/>
                        </a:spcAft>
                      </a:pPr>
                      <a:r>
                        <a:rPr lang="en-GB" sz="1200">
                          <a:effectLst/>
                        </a:rPr>
                        <a:t>OBJECTIVE</a:t>
                      </a:r>
                      <a:endParaRPr lang="fr-CH"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a:lnSpc>
                          <a:spcPct val="115000"/>
                        </a:lnSpc>
                        <a:spcAft>
                          <a:spcPts val="1000"/>
                        </a:spcAft>
                      </a:pPr>
                      <a:r>
                        <a:rPr lang="en-GB" sz="1400" dirty="0">
                          <a:effectLst/>
                        </a:rPr>
                        <a:t>Foster a culture that actively supports a whole organisation approach to developing physical literacy.</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dirty="0">
                          <a:effectLst/>
                        </a:rPr>
                        <a:t>Create, implement and review a whole organisation physical literacy policy.</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dirty="0">
                          <a:effectLst/>
                        </a:rPr>
                        <a:t>Facilitate access to a variety of environments that encourages the development of physical literacy.</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dirty="0">
                          <a:effectLst/>
                        </a:rPr>
                        <a:t>Provide a quality Physical Education/Sport/Physical Activity programme which encompasses physical literacy.</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dirty="0">
                          <a:effectLst/>
                        </a:rPr>
                        <a:t>Provide a broad range of sports and physical activities that complements the organisation and focuses on the development of physical literacy.</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dirty="0">
                          <a:effectLst/>
                        </a:rPr>
                        <a:t>Encourage all practitioners to engage in professional development so they promote physical literacy across all activity areas.</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dirty="0">
                          <a:effectLst/>
                        </a:rPr>
                        <a:t>Encourage families to help everyone develop physical literacy.</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dirty="0">
                          <a:effectLst/>
                        </a:rPr>
                        <a:t>Engage with a diverse range of community groups to enhance opportunities for individuals to engage in physical activity and to develop their physical literacy.</a:t>
                      </a:r>
                      <a:endParaRPr lang="fr-CH"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426399"/>
                  </a:ext>
                </a:extLst>
              </a:tr>
            </a:tbl>
          </a:graphicData>
        </a:graphic>
      </p:graphicFrame>
      <p:sp>
        <p:nvSpPr>
          <p:cNvPr id="4" name="Espace réservé du pied de page 3">
            <a:extLst>
              <a:ext uri="{FF2B5EF4-FFF2-40B4-BE49-F238E27FC236}">
                <a16:creationId xmlns:a16="http://schemas.microsoft.com/office/drawing/2014/main" id="{F698CE70-12BB-4778-82C1-A3760EE17C24}"/>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2B4D423D-53CA-40AB-B214-4F908F94A5A5}"/>
              </a:ext>
            </a:extLst>
          </p:cNvPr>
          <p:cNvSpPr>
            <a:spLocks noGrp="1"/>
          </p:cNvSpPr>
          <p:nvPr>
            <p:ph type="sldNum" sz="quarter" idx="12"/>
          </p:nvPr>
        </p:nvSpPr>
        <p:spPr/>
        <p:txBody>
          <a:bodyPr/>
          <a:lstStyle/>
          <a:p>
            <a:fld id="{FBF4F8BB-A6A2-481C-8953-6CE326657B67}" type="slidenum">
              <a:rPr lang="en-US" smtClean="0"/>
              <a:t>15</a:t>
            </a:fld>
            <a:endParaRPr lang="en-US" dirty="0"/>
          </a:p>
        </p:txBody>
      </p:sp>
      <p:sp>
        <p:nvSpPr>
          <p:cNvPr id="13" name="ZoneTexte 12">
            <a:extLst>
              <a:ext uri="{FF2B5EF4-FFF2-40B4-BE49-F238E27FC236}">
                <a16:creationId xmlns:a16="http://schemas.microsoft.com/office/drawing/2014/main" id="{C6C40585-7FB0-4B4D-8D0E-61EA25BF013C}"/>
              </a:ext>
            </a:extLst>
          </p:cNvPr>
          <p:cNvSpPr txBox="1"/>
          <p:nvPr/>
        </p:nvSpPr>
        <p:spPr>
          <a:xfrm>
            <a:off x="220929" y="1834937"/>
            <a:ext cx="460268" cy="553998"/>
          </a:xfrm>
          <a:prstGeom prst="rect">
            <a:avLst/>
          </a:prstGeom>
          <a:noFill/>
        </p:spPr>
        <p:txBody>
          <a:bodyPr wrap="square" rtlCol="0">
            <a:spAutoFit/>
          </a:bodyPr>
          <a:lstStyle/>
          <a:p>
            <a:r>
              <a:rPr lang="fr-CH" sz="1000" dirty="0"/>
              <a:t>Area of </a:t>
            </a:r>
            <a:r>
              <a:rPr lang="fr-CH" sz="1000" dirty="0" err="1"/>
              <a:t>work</a:t>
            </a:r>
            <a:endParaRPr lang="fr-CH" sz="1000" dirty="0"/>
          </a:p>
        </p:txBody>
      </p:sp>
    </p:spTree>
    <p:extLst>
      <p:ext uri="{BB962C8B-B14F-4D97-AF65-F5344CB8AC3E}">
        <p14:creationId xmlns:p14="http://schemas.microsoft.com/office/powerpoint/2010/main" val="389024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8. HOW …  for you </a:t>
            </a:r>
            <a:br>
              <a:rPr lang="en-US" b="1" dirty="0"/>
            </a:br>
            <a:r>
              <a:rPr lang="en-US" sz="1200" b="1" dirty="0"/>
              <a:t>(https://www.sportaus.gov.au/physical_literacy)</a:t>
            </a:r>
            <a:endParaRPr lang="en-GB" sz="1200"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Keep in mind:</a:t>
            </a:r>
          </a:p>
          <a:p>
            <a:pPr>
              <a:buFont typeface="Arial" panose="020B0604020202020204" pitchFamily="34" charset="0"/>
              <a:buChar char="•"/>
            </a:pPr>
            <a:r>
              <a:rPr lang="en-US" dirty="0"/>
              <a:t>you don’t need to master all the domains </a:t>
            </a:r>
          </a:p>
          <a:p>
            <a:pPr>
              <a:buFont typeface="Arial" panose="020B0604020202020204" pitchFamily="34" charset="0"/>
              <a:buChar char="•"/>
            </a:pPr>
            <a:r>
              <a:rPr lang="en-US" dirty="0"/>
              <a:t>you can choose a few skills to work on at a time</a:t>
            </a:r>
          </a:p>
          <a:p>
            <a:pPr>
              <a:buFont typeface="Arial" panose="020B0604020202020204" pitchFamily="34" charset="0"/>
              <a:buChar char="•"/>
            </a:pPr>
            <a:r>
              <a:rPr lang="en-US" dirty="0"/>
              <a:t>what you focus on will depend on your current skills, circumstances and goals</a:t>
            </a:r>
          </a:p>
          <a:p>
            <a:pPr marL="0" indent="0">
              <a:buNone/>
            </a:pPr>
            <a:r>
              <a:rPr lang="en-US" dirty="0"/>
              <a:t>This holistic learning enables people to draw on these integrated skills to lead healthy and fulfilling lives through movement and physical activity.</a:t>
            </a:r>
          </a:p>
          <a:p>
            <a:pPr marL="0" indent="0">
              <a:buNone/>
            </a:pPr>
            <a:endParaRPr lang="en-US" dirty="0"/>
          </a:p>
          <a:p>
            <a:pPr marL="0" indent="0">
              <a:buNone/>
            </a:pPr>
            <a:r>
              <a:rPr lang="en-US" dirty="0"/>
              <a:t>VIDEO</a:t>
            </a:r>
          </a:p>
          <a:p>
            <a:pPr marL="0" indent="0">
              <a:buNone/>
            </a:pPr>
            <a:r>
              <a:rPr lang="en-GB" sz="1800" u="sng" dirty="0">
                <a:solidFill>
                  <a:srgbClr val="1F497D"/>
                </a:solidFill>
                <a:effectLst/>
                <a:latin typeface="Calibri" panose="020F0502020204030204" pitchFamily="34" charset="0"/>
                <a:ea typeface="Calibri" panose="020F0502020204030204" pitchFamily="34" charset="0"/>
                <a:hlinkClick r:id="rId3"/>
              </a:rPr>
              <a:t>https://www.dropbox.com/s/av8yjj5mao11ry9/PL4L%20-%20What%20is%20PL%20Final%20video%20%282%29.mp4?dl=0</a:t>
            </a:r>
            <a:r>
              <a:rPr lang="en-GB" sz="1800" dirty="0">
                <a:solidFill>
                  <a:srgbClr val="1F497D"/>
                </a:solidFill>
                <a:effectLst/>
                <a:latin typeface="Calibri" panose="020F0502020204030204" pitchFamily="34" charset="0"/>
                <a:ea typeface="Calibri" panose="020F0502020204030204" pitchFamily="34" charset="0"/>
              </a:rPr>
              <a:t> </a:t>
            </a:r>
            <a:endParaRPr lang="fr-CH" sz="1800" dirty="0">
              <a:effectLst/>
              <a:latin typeface="Calibri" panose="020F0502020204030204" pitchFamily="34" charset="0"/>
              <a:ea typeface="Calibri" panose="020F0502020204030204" pitchFamily="34" charset="0"/>
            </a:endParaRPr>
          </a:p>
          <a:p>
            <a:pPr marL="0" indent="0">
              <a:buNone/>
            </a:pPr>
            <a:endParaRPr lang="en-US" dirty="0"/>
          </a:p>
          <a:p>
            <a:pPr>
              <a:buFont typeface="Arial"/>
              <a:buChar char="•"/>
            </a:pPr>
            <a:endParaRPr lang="en-GB" dirty="0">
              <a:ea typeface="+mj-lt"/>
              <a:cs typeface="+mj-lt"/>
            </a:endParaRPr>
          </a:p>
        </p:txBody>
      </p:sp>
      <p:sp>
        <p:nvSpPr>
          <p:cNvPr id="4" name="Espace réservé du pied de page 3">
            <a:extLst>
              <a:ext uri="{FF2B5EF4-FFF2-40B4-BE49-F238E27FC236}">
                <a16:creationId xmlns:a16="http://schemas.microsoft.com/office/drawing/2014/main" id="{F698CE70-12BB-4778-82C1-A3760EE17C24}"/>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2B4D423D-53CA-40AB-B214-4F908F94A5A5}"/>
              </a:ext>
            </a:extLst>
          </p:cNvPr>
          <p:cNvSpPr>
            <a:spLocks noGrp="1"/>
          </p:cNvSpPr>
          <p:nvPr>
            <p:ph type="sldNum" sz="quarter" idx="12"/>
          </p:nvPr>
        </p:nvSpPr>
        <p:spPr/>
        <p:txBody>
          <a:bodyPr/>
          <a:lstStyle/>
          <a:p>
            <a:fld id="{FBF4F8BB-A6A2-481C-8953-6CE326657B67}" type="slidenum">
              <a:rPr lang="en-US" smtClean="0"/>
              <a:t>16</a:t>
            </a:fld>
            <a:endParaRPr lang="en-US" dirty="0"/>
          </a:p>
        </p:txBody>
      </p:sp>
    </p:spTree>
    <p:extLst>
      <p:ext uri="{BB962C8B-B14F-4D97-AF65-F5344CB8AC3E}">
        <p14:creationId xmlns:p14="http://schemas.microsoft.com/office/powerpoint/2010/main" val="1960472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43475"/>
            <a:ext cx="10639425" cy="609600"/>
          </a:xfrm>
        </p:spPr>
        <p:txBody>
          <a:bodyPr/>
          <a:lstStyle/>
          <a:p>
            <a:r>
              <a:rPr lang="en-US" dirty="0"/>
              <a:t>THANK YOU</a:t>
            </a:r>
          </a:p>
        </p:txBody>
      </p:sp>
      <p:sp>
        <p:nvSpPr>
          <p:cNvPr id="3" name="Espace réservé du pied de page 2">
            <a:extLst>
              <a:ext uri="{FF2B5EF4-FFF2-40B4-BE49-F238E27FC236}">
                <a16:creationId xmlns:a16="http://schemas.microsoft.com/office/drawing/2014/main" id="{90BF632E-6A1F-425A-AF90-CAFAA3DAEA7D}"/>
              </a:ext>
            </a:extLst>
          </p:cNvPr>
          <p:cNvSpPr>
            <a:spLocks noGrp="1"/>
          </p:cNvSpPr>
          <p:nvPr>
            <p:ph type="ftr" sz="quarter" idx="11"/>
          </p:nvPr>
        </p:nvSpPr>
        <p:spPr/>
        <p:txBody>
          <a:bodyPr/>
          <a:lstStyle/>
          <a:p>
            <a:r>
              <a:rPr lang="en-US"/>
              <a:t>Rose-Marie Repond  EUPEA</a:t>
            </a:r>
            <a:endParaRPr lang="en-US" dirty="0"/>
          </a:p>
        </p:txBody>
      </p:sp>
      <p:sp>
        <p:nvSpPr>
          <p:cNvPr id="4" name="Espace réservé du numéro de diapositive 3">
            <a:extLst>
              <a:ext uri="{FF2B5EF4-FFF2-40B4-BE49-F238E27FC236}">
                <a16:creationId xmlns:a16="http://schemas.microsoft.com/office/drawing/2014/main" id="{C7B6FB23-79AC-4BD4-9FD0-49FEC18BE112}"/>
              </a:ext>
            </a:extLst>
          </p:cNvPr>
          <p:cNvSpPr>
            <a:spLocks noGrp="1"/>
          </p:cNvSpPr>
          <p:nvPr>
            <p:ph type="sldNum" sz="quarter" idx="12"/>
          </p:nvPr>
        </p:nvSpPr>
        <p:spPr/>
        <p:txBody>
          <a:bodyPr/>
          <a:lstStyle/>
          <a:p>
            <a:fld id="{FBF4F8BB-A6A2-481C-8953-6CE326657B67}" type="slidenum">
              <a:rPr lang="en-US" smtClean="0"/>
              <a:t>17</a:t>
            </a:fld>
            <a:endParaRPr lang="en-US" dirty="0"/>
          </a:p>
        </p:txBody>
      </p:sp>
      <p:sp>
        <p:nvSpPr>
          <p:cNvPr id="7" name="ZoneTexte 6">
            <a:extLst>
              <a:ext uri="{FF2B5EF4-FFF2-40B4-BE49-F238E27FC236}">
                <a16:creationId xmlns:a16="http://schemas.microsoft.com/office/drawing/2014/main" id="{BFFE1E88-4647-448B-9C0A-7B07FB1A3D89}"/>
              </a:ext>
            </a:extLst>
          </p:cNvPr>
          <p:cNvSpPr txBox="1"/>
          <p:nvPr/>
        </p:nvSpPr>
        <p:spPr>
          <a:xfrm>
            <a:off x="685800" y="5854056"/>
            <a:ext cx="6097022" cy="369332"/>
          </a:xfrm>
          <a:prstGeom prst="rect">
            <a:avLst/>
          </a:prstGeom>
          <a:noFill/>
        </p:spPr>
        <p:txBody>
          <a:bodyPr wrap="square">
            <a:spAutoFit/>
          </a:bodyPr>
          <a:lstStyle/>
          <a:p>
            <a:r>
              <a:rPr lang="fr-CH" sz="1800" dirty="0">
                <a:hlinkClick r:id="rId3"/>
              </a:rPr>
              <a:t>Rosemarie.Repond@eupea.com</a:t>
            </a:r>
            <a:r>
              <a:rPr lang="fr-CH" sz="1800" dirty="0"/>
              <a:t> </a:t>
            </a:r>
          </a:p>
        </p:txBody>
      </p:sp>
    </p:spTree>
    <p:extLst>
      <p:ext uri="{BB962C8B-B14F-4D97-AF65-F5344CB8AC3E}">
        <p14:creationId xmlns:p14="http://schemas.microsoft.com/office/powerpoint/2010/main" val="3027045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CFDD8-8477-459D-956A-66D5850EF694}"/>
              </a:ext>
            </a:extLst>
          </p:cNvPr>
          <p:cNvSpPr>
            <a:spLocks noGrp="1"/>
          </p:cNvSpPr>
          <p:nvPr>
            <p:ph type="title"/>
          </p:nvPr>
        </p:nvSpPr>
        <p:spPr/>
        <p:txBody>
          <a:bodyPr>
            <a:normAutofit/>
          </a:bodyPr>
          <a:lstStyle/>
          <a:p>
            <a:r>
              <a:rPr lang="fr-CH" sz="3600" dirty="0"/>
              <a:t>Physical </a:t>
            </a:r>
            <a:r>
              <a:rPr lang="fr-CH" sz="3600" dirty="0" err="1"/>
              <a:t>literacy</a:t>
            </a:r>
            <a:r>
              <a:rPr lang="fr-CH" sz="3600" dirty="0"/>
              <a:t> as a </a:t>
            </a:r>
            <a:r>
              <a:rPr lang="fr-CH" sz="3600" dirty="0" err="1"/>
              <a:t>learning</a:t>
            </a:r>
            <a:r>
              <a:rPr lang="fr-CH" sz="3600" dirty="0"/>
              <a:t> life long </a:t>
            </a:r>
            <a:r>
              <a:rPr lang="fr-CH" sz="3600" dirty="0" err="1"/>
              <a:t>journey</a:t>
            </a:r>
            <a:endParaRPr lang="fr-CH" sz="3600" dirty="0"/>
          </a:p>
        </p:txBody>
      </p:sp>
      <p:sp>
        <p:nvSpPr>
          <p:cNvPr id="4" name="Freeform 11">
            <a:extLst>
              <a:ext uri="{FF2B5EF4-FFF2-40B4-BE49-F238E27FC236}">
                <a16:creationId xmlns:a16="http://schemas.microsoft.com/office/drawing/2014/main" id="{4ABC0B50-6388-4102-9CE6-7043C3A6E744}"/>
              </a:ext>
            </a:extLst>
          </p:cNvPr>
          <p:cNvSpPr>
            <a:spLocks/>
          </p:cNvSpPr>
          <p:nvPr/>
        </p:nvSpPr>
        <p:spPr bwMode="auto">
          <a:xfrm>
            <a:off x="5954395" y="3394710"/>
            <a:ext cx="283210" cy="68580"/>
          </a:xfrm>
          <a:custGeom>
            <a:avLst/>
            <a:gdLst>
              <a:gd name="T0" fmla="+- 0 11330 11330"/>
              <a:gd name="T1" fmla="*/ T0 w 446"/>
              <a:gd name="T2" fmla="+- 0 4479 4418"/>
              <a:gd name="T3" fmla="*/ 4479 h 108"/>
              <a:gd name="T4" fmla="+- 0 11409 11330"/>
              <a:gd name="T5" fmla="*/ T4 w 446"/>
              <a:gd name="T6" fmla="+- 0 4479 4418"/>
              <a:gd name="T7" fmla="*/ 4479 h 108"/>
              <a:gd name="T8" fmla="+- 0 11436 11330"/>
              <a:gd name="T9" fmla="*/ T8 w 446"/>
              <a:gd name="T10" fmla="+- 0 4418 4418"/>
              <a:gd name="T11" fmla="*/ 4418 h 108"/>
              <a:gd name="T12" fmla="+- 0 11471 11330"/>
              <a:gd name="T13" fmla="*/ T12 w 446"/>
              <a:gd name="T14" fmla="+- 0 4525 4418"/>
              <a:gd name="T15" fmla="*/ 4525 h 108"/>
              <a:gd name="T16" fmla="+- 0 11504 11330"/>
              <a:gd name="T17" fmla="*/ T16 w 446"/>
              <a:gd name="T18" fmla="+- 0 4458 4418"/>
              <a:gd name="T19" fmla="*/ 4458 h 108"/>
              <a:gd name="T20" fmla="+- 0 11521 11330"/>
              <a:gd name="T21" fmla="*/ T20 w 446"/>
              <a:gd name="T22" fmla="+- 0 4479 4418"/>
              <a:gd name="T23" fmla="*/ 4479 h 108"/>
              <a:gd name="T24" fmla="+- 0 11547 11330"/>
              <a:gd name="T25" fmla="*/ T24 w 446"/>
              <a:gd name="T26" fmla="+- 0 4437 4418"/>
              <a:gd name="T27" fmla="*/ 4437 h 108"/>
              <a:gd name="T28" fmla="+- 0 11580 11330"/>
              <a:gd name="T29" fmla="*/ T28 w 446"/>
              <a:gd name="T30" fmla="+- 0 4525 4418"/>
              <a:gd name="T31" fmla="*/ 4525 h 108"/>
              <a:gd name="T32" fmla="+- 0 11617 11330"/>
              <a:gd name="T33" fmla="*/ T32 w 446"/>
              <a:gd name="T34" fmla="+- 0 4426 4418"/>
              <a:gd name="T35" fmla="*/ 4426 h 108"/>
              <a:gd name="T36" fmla="+- 0 11642 11330"/>
              <a:gd name="T37" fmla="*/ T36 w 446"/>
              <a:gd name="T38" fmla="+- 0 4513 4418"/>
              <a:gd name="T39" fmla="*/ 4513 h 108"/>
              <a:gd name="T40" fmla="+- 0 11685 11330"/>
              <a:gd name="T41" fmla="*/ T40 w 446"/>
              <a:gd name="T42" fmla="+- 0 4471 4418"/>
              <a:gd name="T43" fmla="*/ 4471 h 108"/>
              <a:gd name="T44" fmla="+- 0 11775 11330"/>
              <a:gd name="T45" fmla="*/ T44 w 446"/>
              <a:gd name="T46" fmla="+- 0 4472 4418"/>
              <a:gd name="T47" fmla="*/ 4472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46" h="108">
                <a:moveTo>
                  <a:pt x="0" y="61"/>
                </a:moveTo>
                <a:lnTo>
                  <a:pt x="79" y="61"/>
                </a:lnTo>
                <a:lnTo>
                  <a:pt x="106" y="0"/>
                </a:lnTo>
                <a:lnTo>
                  <a:pt x="141" y="107"/>
                </a:lnTo>
                <a:lnTo>
                  <a:pt x="174" y="40"/>
                </a:lnTo>
                <a:lnTo>
                  <a:pt x="191" y="61"/>
                </a:lnTo>
                <a:lnTo>
                  <a:pt x="217" y="19"/>
                </a:lnTo>
                <a:lnTo>
                  <a:pt x="250" y="107"/>
                </a:lnTo>
                <a:lnTo>
                  <a:pt x="287" y="8"/>
                </a:lnTo>
                <a:lnTo>
                  <a:pt x="312" y="95"/>
                </a:lnTo>
                <a:lnTo>
                  <a:pt x="355" y="53"/>
                </a:lnTo>
                <a:lnTo>
                  <a:pt x="445" y="54"/>
                </a:lnTo>
              </a:path>
            </a:pathLst>
          </a:custGeom>
          <a:noFill/>
          <a:ln w="1078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CH"/>
          </a:p>
        </p:txBody>
      </p:sp>
      <p:sp>
        <p:nvSpPr>
          <p:cNvPr id="5" name="Espace réservé du pied de page 4">
            <a:extLst>
              <a:ext uri="{FF2B5EF4-FFF2-40B4-BE49-F238E27FC236}">
                <a16:creationId xmlns:a16="http://schemas.microsoft.com/office/drawing/2014/main" id="{8CEAF0C3-687A-4100-B2F4-AA2FD20078D0}"/>
              </a:ext>
            </a:extLst>
          </p:cNvPr>
          <p:cNvSpPr>
            <a:spLocks noGrp="1"/>
          </p:cNvSpPr>
          <p:nvPr>
            <p:ph type="ftr" sz="quarter" idx="11"/>
          </p:nvPr>
        </p:nvSpPr>
        <p:spPr/>
        <p:txBody>
          <a:bodyPr/>
          <a:lstStyle/>
          <a:p>
            <a:r>
              <a:rPr lang="en-US"/>
              <a:t>Rose-Marie Repond  EUPEA</a:t>
            </a:r>
            <a:endParaRPr lang="en-US" dirty="0"/>
          </a:p>
        </p:txBody>
      </p:sp>
      <p:sp>
        <p:nvSpPr>
          <p:cNvPr id="6" name="Espace réservé du numéro de diapositive 5">
            <a:extLst>
              <a:ext uri="{FF2B5EF4-FFF2-40B4-BE49-F238E27FC236}">
                <a16:creationId xmlns:a16="http://schemas.microsoft.com/office/drawing/2014/main" id="{972FA340-7B59-4BB7-A650-D32694782623}"/>
              </a:ext>
            </a:extLst>
          </p:cNvPr>
          <p:cNvSpPr>
            <a:spLocks noGrp="1"/>
          </p:cNvSpPr>
          <p:nvPr>
            <p:ph type="sldNum" sz="quarter" idx="12"/>
          </p:nvPr>
        </p:nvSpPr>
        <p:spPr/>
        <p:txBody>
          <a:bodyPr/>
          <a:lstStyle/>
          <a:p>
            <a:fld id="{FBF4F8BB-A6A2-481C-8953-6CE326657B67}" type="slidenum">
              <a:rPr lang="en-US" smtClean="0"/>
              <a:t>2</a:t>
            </a:fld>
            <a:endParaRPr lang="en-US" dirty="0"/>
          </a:p>
        </p:txBody>
      </p:sp>
      <p:pic>
        <p:nvPicPr>
          <p:cNvPr id="7" name="Espace réservé du contenu 6" descr="Le chemin sinueux – Touche du Bois">
            <a:extLst>
              <a:ext uri="{FF2B5EF4-FFF2-40B4-BE49-F238E27FC236}">
                <a16:creationId xmlns:a16="http://schemas.microsoft.com/office/drawing/2014/main" id="{647FBDF2-2B16-4EAF-A5F2-9A8506633BD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817379" y="1779920"/>
            <a:ext cx="2805642" cy="4208463"/>
          </a:xfrm>
          <a:prstGeom prst="rect">
            <a:avLst/>
          </a:prstGeom>
          <a:noFill/>
          <a:ln>
            <a:noFill/>
          </a:ln>
        </p:spPr>
      </p:pic>
      <p:sp>
        <p:nvSpPr>
          <p:cNvPr id="9" name="ZoneTexte 8">
            <a:extLst>
              <a:ext uri="{FF2B5EF4-FFF2-40B4-BE49-F238E27FC236}">
                <a16:creationId xmlns:a16="http://schemas.microsoft.com/office/drawing/2014/main" id="{8ACABB7C-6FC3-427F-B2C0-B90344E65568}"/>
              </a:ext>
            </a:extLst>
          </p:cNvPr>
          <p:cNvSpPr txBox="1"/>
          <p:nvPr/>
        </p:nvSpPr>
        <p:spPr>
          <a:xfrm>
            <a:off x="988043" y="1825625"/>
            <a:ext cx="6591044" cy="3416320"/>
          </a:xfrm>
          <a:prstGeom prst="rect">
            <a:avLst/>
          </a:prstGeom>
          <a:noFill/>
        </p:spPr>
        <p:txBody>
          <a:bodyPr wrap="square" rtlCol="0">
            <a:spAutoFit/>
          </a:bodyPr>
          <a:lstStyle/>
          <a:p>
            <a:pPr marL="342900" indent="-342900">
              <a:buAutoNum type="arabicPeriod"/>
            </a:pPr>
            <a:r>
              <a:rPr lang="fr-CH" dirty="0" err="1"/>
              <a:t>Literacies</a:t>
            </a:r>
            <a:r>
              <a:rPr lang="fr-CH" dirty="0"/>
              <a:t> and </a:t>
            </a:r>
            <a:r>
              <a:rPr lang="fr-CH" dirty="0" err="1"/>
              <a:t>physical</a:t>
            </a:r>
            <a:r>
              <a:rPr lang="fr-CH" dirty="0"/>
              <a:t> </a:t>
            </a:r>
            <a:r>
              <a:rPr lang="fr-CH" dirty="0" err="1"/>
              <a:t>literacy</a:t>
            </a:r>
            <a:endParaRPr lang="fr-CH" dirty="0"/>
          </a:p>
          <a:p>
            <a:pPr marL="342900" indent="-342900">
              <a:buAutoNum type="arabicPeriod"/>
            </a:pPr>
            <a:r>
              <a:rPr lang="fr-CH" dirty="0"/>
              <a:t>WHAT </a:t>
            </a:r>
            <a:r>
              <a:rPr lang="fr-CH" dirty="0" err="1"/>
              <a:t>is</a:t>
            </a:r>
            <a:r>
              <a:rPr lang="fr-CH" dirty="0"/>
              <a:t> </a:t>
            </a:r>
            <a:r>
              <a:rPr lang="fr-CH" dirty="0" err="1"/>
              <a:t>physical</a:t>
            </a:r>
            <a:r>
              <a:rPr lang="fr-CH" dirty="0"/>
              <a:t> </a:t>
            </a:r>
            <a:r>
              <a:rPr lang="fr-CH" dirty="0" err="1"/>
              <a:t>literacy</a:t>
            </a:r>
            <a:r>
              <a:rPr lang="fr-CH" dirty="0"/>
              <a:t> – </a:t>
            </a:r>
            <a:r>
              <a:rPr lang="fr-CH" dirty="0" err="1"/>
              <a:t>definition</a:t>
            </a:r>
            <a:r>
              <a:rPr lang="fr-CH" dirty="0"/>
              <a:t> and </a:t>
            </a:r>
            <a:r>
              <a:rPr lang="fr-CH" dirty="0" err="1"/>
              <a:t>domains</a:t>
            </a:r>
            <a:r>
              <a:rPr lang="fr-CH" dirty="0"/>
              <a:t> – </a:t>
            </a:r>
            <a:r>
              <a:rPr lang="fr-CH" dirty="0" err="1"/>
              <a:t>strengths</a:t>
            </a:r>
            <a:r>
              <a:rPr lang="fr-CH" dirty="0"/>
              <a:t> </a:t>
            </a:r>
          </a:p>
          <a:p>
            <a:pPr marL="342900" indent="-342900">
              <a:buAutoNum type="arabicPeriod"/>
            </a:pPr>
            <a:r>
              <a:rPr lang="fr-CH" dirty="0"/>
              <a:t>Physical </a:t>
            </a:r>
            <a:r>
              <a:rPr lang="fr-CH" dirty="0" err="1"/>
              <a:t>literacy</a:t>
            </a:r>
            <a:r>
              <a:rPr lang="fr-CH" dirty="0"/>
              <a:t> and the institutions </a:t>
            </a:r>
          </a:p>
          <a:p>
            <a:pPr marL="342900" indent="-342900">
              <a:buAutoNum type="arabicPeriod"/>
            </a:pPr>
            <a:endParaRPr lang="fr-CH" dirty="0"/>
          </a:p>
          <a:p>
            <a:pPr marL="342900" indent="-342900">
              <a:buAutoNum type="arabicPeriod"/>
            </a:pPr>
            <a:r>
              <a:rPr lang="fr-CH" dirty="0"/>
              <a:t>WHY </a:t>
            </a:r>
            <a:r>
              <a:rPr lang="fr-CH" dirty="0" err="1"/>
              <a:t>is</a:t>
            </a:r>
            <a:r>
              <a:rPr lang="fr-CH" dirty="0"/>
              <a:t> Physical </a:t>
            </a:r>
            <a:r>
              <a:rPr lang="fr-CH" dirty="0" err="1"/>
              <a:t>literacy</a:t>
            </a:r>
            <a:r>
              <a:rPr lang="fr-CH" dirty="0"/>
              <a:t> important  - education, </a:t>
            </a:r>
            <a:r>
              <a:rPr lang="fr-CH" dirty="0" err="1"/>
              <a:t>health</a:t>
            </a:r>
            <a:endParaRPr lang="fr-CH" dirty="0"/>
          </a:p>
          <a:p>
            <a:pPr marL="342900" indent="-342900">
              <a:buAutoNum type="arabicPeriod"/>
            </a:pPr>
            <a:r>
              <a:rPr lang="fr-CH" dirty="0"/>
              <a:t>Physical </a:t>
            </a:r>
            <a:r>
              <a:rPr lang="fr-CH" dirty="0" err="1"/>
              <a:t>literacy</a:t>
            </a:r>
            <a:r>
              <a:rPr lang="fr-CH" dirty="0"/>
              <a:t> within the society </a:t>
            </a:r>
          </a:p>
          <a:p>
            <a:pPr marL="342900" indent="-342900">
              <a:buAutoNum type="arabicPeriod"/>
            </a:pPr>
            <a:endParaRPr lang="fr-CH" dirty="0"/>
          </a:p>
          <a:p>
            <a:pPr marL="342900" indent="-342900">
              <a:buAutoNum type="arabicPeriod"/>
            </a:pPr>
            <a:r>
              <a:rPr lang="fr-CH" dirty="0"/>
              <a:t>WHERE </a:t>
            </a:r>
            <a:r>
              <a:rPr lang="fr-CH" dirty="0" err="1"/>
              <a:t>am</a:t>
            </a:r>
            <a:r>
              <a:rPr lang="fr-CH" dirty="0"/>
              <a:t> I an </a:t>
            </a:r>
            <a:r>
              <a:rPr lang="fr-CH" dirty="0" err="1"/>
              <a:t>my</a:t>
            </a:r>
            <a:r>
              <a:rPr lang="fr-CH" dirty="0"/>
              <a:t> Physical </a:t>
            </a:r>
            <a:r>
              <a:rPr lang="fr-CH" dirty="0" err="1"/>
              <a:t>literacy</a:t>
            </a:r>
            <a:r>
              <a:rPr lang="fr-CH" dirty="0"/>
              <a:t> </a:t>
            </a:r>
            <a:r>
              <a:rPr lang="fr-CH" dirty="0" err="1"/>
              <a:t>journey</a:t>
            </a:r>
            <a:r>
              <a:rPr lang="fr-CH" dirty="0"/>
              <a:t>  - self </a:t>
            </a:r>
            <a:r>
              <a:rPr lang="fr-CH" dirty="0" err="1"/>
              <a:t>assesment</a:t>
            </a:r>
            <a:endParaRPr lang="fr-CH" dirty="0"/>
          </a:p>
          <a:p>
            <a:pPr marL="342900" indent="-342900">
              <a:buAutoNum type="arabicPeriod"/>
            </a:pPr>
            <a:r>
              <a:rPr lang="fr-CH" dirty="0"/>
              <a:t>HOW to </a:t>
            </a:r>
            <a:r>
              <a:rPr lang="fr-CH" dirty="0" err="1"/>
              <a:t>implement</a:t>
            </a:r>
            <a:r>
              <a:rPr lang="fr-CH" dirty="0"/>
              <a:t> Physical </a:t>
            </a:r>
            <a:r>
              <a:rPr lang="fr-CH" dirty="0" err="1"/>
              <a:t>literacy</a:t>
            </a:r>
            <a:r>
              <a:rPr lang="fr-CH" dirty="0"/>
              <a:t> </a:t>
            </a:r>
          </a:p>
          <a:p>
            <a:pPr marL="342900" indent="-342900">
              <a:buAutoNum type="arabicPeriod"/>
            </a:pPr>
            <a:endParaRPr lang="fr-CH" dirty="0"/>
          </a:p>
          <a:p>
            <a:pPr marL="342900" indent="-342900">
              <a:buAutoNum type="arabicPeriod"/>
            </a:pPr>
            <a:r>
              <a:rPr lang="fr-CH" dirty="0" err="1"/>
              <a:t>Video</a:t>
            </a:r>
            <a:r>
              <a:rPr lang="fr-CH" dirty="0"/>
              <a:t> – Physical </a:t>
            </a:r>
            <a:r>
              <a:rPr lang="fr-CH" dirty="0" err="1"/>
              <a:t>literacy</a:t>
            </a:r>
            <a:r>
              <a:rPr lang="fr-CH" dirty="0"/>
              <a:t> for life</a:t>
            </a:r>
          </a:p>
          <a:p>
            <a:pPr marL="342900" indent="-342900">
              <a:buAutoNum type="arabicPeriod"/>
            </a:pPr>
            <a:endParaRPr lang="fr-CH" dirty="0"/>
          </a:p>
        </p:txBody>
      </p:sp>
      <p:sp>
        <p:nvSpPr>
          <p:cNvPr id="10" name="ZoneTexte 9">
            <a:extLst>
              <a:ext uri="{FF2B5EF4-FFF2-40B4-BE49-F238E27FC236}">
                <a16:creationId xmlns:a16="http://schemas.microsoft.com/office/drawing/2014/main" id="{0E5422FF-7F65-47C1-9F42-D11F139F0053}"/>
              </a:ext>
            </a:extLst>
          </p:cNvPr>
          <p:cNvSpPr txBox="1"/>
          <p:nvPr/>
        </p:nvSpPr>
        <p:spPr>
          <a:xfrm>
            <a:off x="7817379" y="1752197"/>
            <a:ext cx="1503545" cy="369332"/>
          </a:xfrm>
          <a:prstGeom prst="rect">
            <a:avLst/>
          </a:prstGeom>
          <a:noFill/>
        </p:spPr>
        <p:txBody>
          <a:bodyPr wrap="square" rtlCol="0">
            <a:spAutoFit/>
          </a:bodyPr>
          <a:lstStyle/>
          <a:p>
            <a:r>
              <a:rPr lang="fr-CH" dirty="0">
                <a:solidFill>
                  <a:schemeClr val="bg1"/>
                </a:solidFill>
              </a:rPr>
              <a:t>4 </a:t>
            </a:r>
            <a:r>
              <a:rPr lang="fr-CH" dirty="0" err="1">
                <a:solidFill>
                  <a:schemeClr val="bg1"/>
                </a:solidFill>
              </a:rPr>
              <a:t>domains</a:t>
            </a:r>
            <a:r>
              <a:rPr lang="fr-CH" dirty="0">
                <a:solidFill>
                  <a:schemeClr val="bg1"/>
                </a:solidFill>
              </a:rPr>
              <a:t> </a:t>
            </a:r>
          </a:p>
        </p:txBody>
      </p:sp>
    </p:spTree>
    <p:extLst>
      <p:ext uri="{BB962C8B-B14F-4D97-AF65-F5344CB8AC3E}">
        <p14:creationId xmlns:p14="http://schemas.microsoft.com/office/powerpoint/2010/main" val="1182864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3CFDD8-8477-459D-956A-66D5850EF694}"/>
              </a:ext>
            </a:extLst>
          </p:cNvPr>
          <p:cNvSpPr>
            <a:spLocks noGrp="1"/>
          </p:cNvSpPr>
          <p:nvPr>
            <p:ph type="title"/>
          </p:nvPr>
        </p:nvSpPr>
        <p:spPr/>
        <p:txBody>
          <a:bodyPr/>
          <a:lstStyle/>
          <a:p>
            <a:r>
              <a:rPr lang="fr-CH" sz="4400" dirty="0"/>
              <a:t>1. Physical </a:t>
            </a:r>
            <a:r>
              <a:rPr lang="fr-CH" sz="4400" dirty="0" err="1"/>
              <a:t>literacy</a:t>
            </a:r>
            <a:r>
              <a:rPr lang="fr-CH" sz="4400" dirty="0"/>
              <a:t> as a life long </a:t>
            </a:r>
            <a:r>
              <a:rPr lang="fr-CH" sz="4400" dirty="0" err="1"/>
              <a:t>journey</a:t>
            </a:r>
            <a:endParaRPr lang="fr-CH" dirty="0"/>
          </a:p>
        </p:txBody>
      </p:sp>
      <p:sp>
        <p:nvSpPr>
          <p:cNvPr id="3" name="Espace réservé du contenu 2">
            <a:extLst>
              <a:ext uri="{FF2B5EF4-FFF2-40B4-BE49-F238E27FC236}">
                <a16:creationId xmlns:a16="http://schemas.microsoft.com/office/drawing/2014/main" id="{BE85C376-18FE-418A-BAB4-A5DAF2FDA6F9}"/>
              </a:ext>
            </a:extLst>
          </p:cNvPr>
          <p:cNvSpPr>
            <a:spLocks noGrp="1"/>
          </p:cNvSpPr>
          <p:nvPr>
            <p:ph idx="1"/>
          </p:nvPr>
        </p:nvSpPr>
        <p:spPr/>
        <p:txBody>
          <a:bodyPr/>
          <a:lstStyle/>
          <a:p>
            <a:r>
              <a:rPr lang="fr-CH" dirty="0"/>
              <a:t>All </a:t>
            </a:r>
            <a:r>
              <a:rPr lang="fr-CH" dirty="0" err="1"/>
              <a:t>literacies</a:t>
            </a:r>
            <a:r>
              <a:rPr lang="fr-CH" dirty="0"/>
              <a:t> are about </a:t>
            </a:r>
            <a:r>
              <a:rPr lang="fr-CH" dirty="0" err="1"/>
              <a:t>learning</a:t>
            </a:r>
            <a:r>
              <a:rPr lang="fr-CH" dirty="0"/>
              <a:t> </a:t>
            </a:r>
          </a:p>
          <a:p>
            <a:r>
              <a:rPr lang="fr-CH" dirty="0" err="1"/>
              <a:t>Literacy</a:t>
            </a:r>
            <a:r>
              <a:rPr lang="fr-CH" dirty="0"/>
              <a:t> </a:t>
            </a:r>
            <a:r>
              <a:rPr lang="fr-CH" dirty="0" err="1"/>
              <a:t>is</a:t>
            </a:r>
            <a:r>
              <a:rPr lang="fr-CH" dirty="0"/>
              <a:t> </a:t>
            </a:r>
            <a:r>
              <a:rPr lang="fr-CH" dirty="0" err="1"/>
              <a:t>crossing</a:t>
            </a:r>
            <a:r>
              <a:rPr lang="fr-CH" dirty="0"/>
              <a:t> all aspects about life, not </a:t>
            </a:r>
            <a:r>
              <a:rPr lang="fr-CH" dirty="0" err="1"/>
              <a:t>only</a:t>
            </a:r>
            <a:r>
              <a:rPr lang="fr-CH" dirty="0"/>
              <a:t> </a:t>
            </a:r>
            <a:r>
              <a:rPr lang="fr-CH" dirty="0" err="1"/>
              <a:t>language</a:t>
            </a:r>
            <a:r>
              <a:rPr lang="fr-CH" dirty="0"/>
              <a:t> arts</a:t>
            </a:r>
          </a:p>
          <a:p>
            <a:r>
              <a:rPr lang="fr-CH" dirty="0"/>
              <a:t>Physical </a:t>
            </a:r>
            <a:r>
              <a:rPr lang="fr-CH" dirty="0" err="1"/>
              <a:t>literacy</a:t>
            </a:r>
            <a:r>
              <a:rPr lang="fr-CH" dirty="0"/>
              <a:t> can </a:t>
            </a:r>
            <a:r>
              <a:rPr lang="fr-CH" dirty="0" err="1"/>
              <a:t>be</a:t>
            </a:r>
            <a:r>
              <a:rPr lang="fr-CH" dirty="0"/>
              <a:t> </a:t>
            </a:r>
            <a:r>
              <a:rPr lang="fr-CH" dirty="0" err="1"/>
              <a:t>learn</a:t>
            </a:r>
            <a:r>
              <a:rPr lang="fr-CH" dirty="0"/>
              <a:t> in </a:t>
            </a:r>
            <a:r>
              <a:rPr lang="fr-CH" dirty="0" err="1"/>
              <a:t>different</a:t>
            </a:r>
            <a:r>
              <a:rPr lang="fr-CH" dirty="0"/>
              <a:t> aspects of the </a:t>
            </a:r>
            <a:r>
              <a:rPr lang="fr-CH" dirty="0" err="1"/>
              <a:t>school</a:t>
            </a:r>
            <a:r>
              <a:rPr lang="fr-CH" dirty="0"/>
              <a:t> and </a:t>
            </a:r>
            <a:r>
              <a:rPr lang="fr-CH" dirty="0" err="1"/>
              <a:t>does</a:t>
            </a:r>
            <a:r>
              <a:rPr lang="fr-CH" dirty="0"/>
              <a:t> not stop </a:t>
            </a:r>
            <a:r>
              <a:rPr lang="fr-CH" dirty="0" err="1"/>
              <a:t>when</a:t>
            </a:r>
            <a:r>
              <a:rPr lang="fr-CH" dirty="0"/>
              <a:t> </a:t>
            </a:r>
            <a:r>
              <a:rPr lang="fr-CH" dirty="0" err="1"/>
              <a:t>we</a:t>
            </a:r>
            <a:r>
              <a:rPr lang="fr-CH" dirty="0"/>
              <a:t> finish </a:t>
            </a:r>
            <a:r>
              <a:rPr lang="fr-CH" dirty="0" err="1"/>
              <a:t>school</a:t>
            </a:r>
            <a:r>
              <a:rPr lang="fr-CH" dirty="0"/>
              <a:t>. </a:t>
            </a:r>
          </a:p>
          <a:p>
            <a:endParaRPr lang="fr-CH" dirty="0"/>
          </a:p>
          <a:p>
            <a:r>
              <a:rPr lang="fr-CH" dirty="0"/>
              <a:t>In a «</a:t>
            </a:r>
            <a:r>
              <a:rPr lang="fr-CH" dirty="0" err="1"/>
              <a:t>metaphorical</a:t>
            </a:r>
            <a:r>
              <a:rPr lang="fr-CH" dirty="0"/>
              <a:t> sens, as </a:t>
            </a:r>
            <a:r>
              <a:rPr lang="fr-CH" dirty="0" err="1"/>
              <a:t>developing</a:t>
            </a:r>
            <a:r>
              <a:rPr lang="fr-CH" dirty="0"/>
              <a:t> </a:t>
            </a:r>
            <a:r>
              <a:rPr lang="fr-CH" dirty="0" err="1"/>
              <a:t>literacy</a:t>
            </a:r>
            <a:r>
              <a:rPr lang="fr-CH" dirty="0"/>
              <a:t> within a </a:t>
            </a:r>
            <a:r>
              <a:rPr lang="fr-CH" dirty="0" err="1"/>
              <a:t>physical</a:t>
            </a:r>
            <a:r>
              <a:rPr lang="fr-CH" dirty="0"/>
              <a:t> setting, </a:t>
            </a:r>
            <a:r>
              <a:rPr lang="fr-CH" dirty="0" err="1"/>
              <a:t>synonymous</a:t>
            </a:r>
            <a:r>
              <a:rPr lang="fr-CH" dirty="0"/>
              <a:t> to </a:t>
            </a:r>
            <a:r>
              <a:rPr lang="fr-CH" dirty="0" err="1"/>
              <a:t>reading</a:t>
            </a:r>
            <a:r>
              <a:rPr lang="fr-CH" dirty="0"/>
              <a:t> and </a:t>
            </a:r>
            <a:r>
              <a:rPr lang="fr-CH" dirty="0" err="1"/>
              <a:t>writing</a:t>
            </a:r>
            <a:r>
              <a:rPr lang="fr-CH" dirty="0"/>
              <a:t>, and </a:t>
            </a:r>
            <a:r>
              <a:rPr lang="fr-CH" dirty="0" err="1"/>
              <a:t>specific</a:t>
            </a:r>
            <a:r>
              <a:rPr lang="fr-CH" dirty="0"/>
              <a:t> to the culture in </a:t>
            </a:r>
            <a:r>
              <a:rPr lang="fr-CH" dirty="0" err="1"/>
              <a:t>which</a:t>
            </a:r>
            <a:r>
              <a:rPr lang="fr-CH" dirty="0"/>
              <a:t> </a:t>
            </a:r>
            <a:r>
              <a:rPr lang="fr-CH" dirty="0" err="1"/>
              <a:t>individuals</a:t>
            </a:r>
            <a:r>
              <a:rPr lang="fr-CH" dirty="0"/>
              <a:t> live» </a:t>
            </a:r>
            <a:r>
              <a:rPr lang="fr-CH" sz="1100" dirty="0"/>
              <a:t>(Delaney et al., 2008)</a:t>
            </a:r>
          </a:p>
          <a:p>
            <a:endParaRPr lang="fr-CH" dirty="0"/>
          </a:p>
        </p:txBody>
      </p:sp>
      <p:sp>
        <p:nvSpPr>
          <p:cNvPr id="4" name="Freeform 11">
            <a:extLst>
              <a:ext uri="{FF2B5EF4-FFF2-40B4-BE49-F238E27FC236}">
                <a16:creationId xmlns:a16="http://schemas.microsoft.com/office/drawing/2014/main" id="{4ABC0B50-6388-4102-9CE6-7043C3A6E744}"/>
              </a:ext>
            </a:extLst>
          </p:cNvPr>
          <p:cNvSpPr>
            <a:spLocks/>
          </p:cNvSpPr>
          <p:nvPr/>
        </p:nvSpPr>
        <p:spPr bwMode="auto">
          <a:xfrm>
            <a:off x="5954395" y="3394710"/>
            <a:ext cx="283210" cy="68580"/>
          </a:xfrm>
          <a:custGeom>
            <a:avLst/>
            <a:gdLst>
              <a:gd name="T0" fmla="+- 0 11330 11330"/>
              <a:gd name="T1" fmla="*/ T0 w 446"/>
              <a:gd name="T2" fmla="+- 0 4479 4418"/>
              <a:gd name="T3" fmla="*/ 4479 h 108"/>
              <a:gd name="T4" fmla="+- 0 11409 11330"/>
              <a:gd name="T5" fmla="*/ T4 w 446"/>
              <a:gd name="T6" fmla="+- 0 4479 4418"/>
              <a:gd name="T7" fmla="*/ 4479 h 108"/>
              <a:gd name="T8" fmla="+- 0 11436 11330"/>
              <a:gd name="T9" fmla="*/ T8 w 446"/>
              <a:gd name="T10" fmla="+- 0 4418 4418"/>
              <a:gd name="T11" fmla="*/ 4418 h 108"/>
              <a:gd name="T12" fmla="+- 0 11471 11330"/>
              <a:gd name="T13" fmla="*/ T12 w 446"/>
              <a:gd name="T14" fmla="+- 0 4525 4418"/>
              <a:gd name="T15" fmla="*/ 4525 h 108"/>
              <a:gd name="T16" fmla="+- 0 11504 11330"/>
              <a:gd name="T17" fmla="*/ T16 w 446"/>
              <a:gd name="T18" fmla="+- 0 4458 4418"/>
              <a:gd name="T19" fmla="*/ 4458 h 108"/>
              <a:gd name="T20" fmla="+- 0 11521 11330"/>
              <a:gd name="T21" fmla="*/ T20 w 446"/>
              <a:gd name="T22" fmla="+- 0 4479 4418"/>
              <a:gd name="T23" fmla="*/ 4479 h 108"/>
              <a:gd name="T24" fmla="+- 0 11547 11330"/>
              <a:gd name="T25" fmla="*/ T24 w 446"/>
              <a:gd name="T26" fmla="+- 0 4437 4418"/>
              <a:gd name="T27" fmla="*/ 4437 h 108"/>
              <a:gd name="T28" fmla="+- 0 11580 11330"/>
              <a:gd name="T29" fmla="*/ T28 w 446"/>
              <a:gd name="T30" fmla="+- 0 4525 4418"/>
              <a:gd name="T31" fmla="*/ 4525 h 108"/>
              <a:gd name="T32" fmla="+- 0 11617 11330"/>
              <a:gd name="T33" fmla="*/ T32 w 446"/>
              <a:gd name="T34" fmla="+- 0 4426 4418"/>
              <a:gd name="T35" fmla="*/ 4426 h 108"/>
              <a:gd name="T36" fmla="+- 0 11642 11330"/>
              <a:gd name="T37" fmla="*/ T36 w 446"/>
              <a:gd name="T38" fmla="+- 0 4513 4418"/>
              <a:gd name="T39" fmla="*/ 4513 h 108"/>
              <a:gd name="T40" fmla="+- 0 11685 11330"/>
              <a:gd name="T41" fmla="*/ T40 w 446"/>
              <a:gd name="T42" fmla="+- 0 4471 4418"/>
              <a:gd name="T43" fmla="*/ 4471 h 108"/>
              <a:gd name="T44" fmla="+- 0 11775 11330"/>
              <a:gd name="T45" fmla="*/ T44 w 446"/>
              <a:gd name="T46" fmla="+- 0 4472 4418"/>
              <a:gd name="T47" fmla="*/ 4472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46" h="108">
                <a:moveTo>
                  <a:pt x="0" y="61"/>
                </a:moveTo>
                <a:lnTo>
                  <a:pt x="79" y="61"/>
                </a:lnTo>
                <a:lnTo>
                  <a:pt x="106" y="0"/>
                </a:lnTo>
                <a:lnTo>
                  <a:pt x="141" y="107"/>
                </a:lnTo>
                <a:lnTo>
                  <a:pt x="174" y="40"/>
                </a:lnTo>
                <a:lnTo>
                  <a:pt x="191" y="61"/>
                </a:lnTo>
                <a:lnTo>
                  <a:pt x="217" y="19"/>
                </a:lnTo>
                <a:lnTo>
                  <a:pt x="250" y="107"/>
                </a:lnTo>
                <a:lnTo>
                  <a:pt x="287" y="8"/>
                </a:lnTo>
                <a:lnTo>
                  <a:pt x="312" y="95"/>
                </a:lnTo>
                <a:lnTo>
                  <a:pt x="355" y="53"/>
                </a:lnTo>
                <a:lnTo>
                  <a:pt x="445" y="54"/>
                </a:lnTo>
              </a:path>
            </a:pathLst>
          </a:custGeom>
          <a:noFill/>
          <a:ln w="1078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CH"/>
          </a:p>
        </p:txBody>
      </p:sp>
      <p:sp>
        <p:nvSpPr>
          <p:cNvPr id="5" name="Espace réservé du pied de page 4">
            <a:extLst>
              <a:ext uri="{FF2B5EF4-FFF2-40B4-BE49-F238E27FC236}">
                <a16:creationId xmlns:a16="http://schemas.microsoft.com/office/drawing/2014/main" id="{8CEAF0C3-687A-4100-B2F4-AA2FD20078D0}"/>
              </a:ext>
            </a:extLst>
          </p:cNvPr>
          <p:cNvSpPr>
            <a:spLocks noGrp="1"/>
          </p:cNvSpPr>
          <p:nvPr>
            <p:ph type="ftr" sz="quarter" idx="11"/>
          </p:nvPr>
        </p:nvSpPr>
        <p:spPr/>
        <p:txBody>
          <a:bodyPr/>
          <a:lstStyle/>
          <a:p>
            <a:r>
              <a:rPr lang="en-US"/>
              <a:t>Rose-Marie Repond  EUPEA</a:t>
            </a:r>
            <a:endParaRPr lang="en-US" dirty="0"/>
          </a:p>
        </p:txBody>
      </p:sp>
      <p:sp>
        <p:nvSpPr>
          <p:cNvPr id="6" name="Espace réservé du numéro de diapositive 5">
            <a:extLst>
              <a:ext uri="{FF2B5EF4-FFF2-40B4-BE49-F238E27FC236}">
                <a16:creationId xmlns:a16="http://schemas.microsoft.com/office/drawing/2014/main" id="{972FA340-7B59-4BB7-A650-D32694782623}"/>
              </a:ext>
            </a:extLst>
          </p:cNvPr>
          <p:cNvSpPr>
            <a:spLocks noGrp="1"/>
          </p:cNvSpPr>
          <p:nvPr>
            <p:ph type="sldNum" sz="quarter" idx="12"/>
          </p:nvPr>
        </p:nvSpPr>
        <p:spPr/>
        <p:txBody>
          <a:bodyPr/>
          <a:lstStyle/>
          <a:p>
            <a:fld id="{FBF4F8BB-A6A2-481C-8953-6CE326657B67}" type="slidenum">
              <a:rPr lang="en-US" smtClean="0"/>
              <a:t>3</a:t>
            </a:fld>
            <a:endParaRPr lang="en-US" dirty="0"/>
          </a:p>
        </p:txBody>
      </p:sp>
    </p:spTree>
    <p:extLst>
      <p:ext uri="{BB962C8B-B14F-4D97-AF65-F5344CB8AC3E}">
        <p14:creationId xmlns:p14="http://schemas.microsoft.com/office/powerpoint/2010/main" val="24346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What is Physical literacy? Definition</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r>
              <a:rPr lang="en-US" b="1" dirty="0">
                <a:cs typeface="Calibri Light"/>
              </a:rPr>
              <a:t>Physical literacy is the </a:t>
            </a:r>
            <a:r>
              <a:rPr lang="en-US" b="1" dirty="0">
                <a:solidFill>
                  <a:schemeClr val="accent5">
                    <a:lumMod val="75000"/>
                  </a:schemeClr>
                </a:solidFill>
                <a:cs typeface="Calibri Light"/>
              </a:rPr>
              <a:t>skills and attributes </a:t>
            </a:r>
            <a:r>
              <a:rPr lang="en-US" b="1" dirty="0">
                <a:cs typeface="Calibri Light"/>
              </a:rPr>
              <a:t>individuals demonstrate through physical activity and movement across their life course. </a:t>
            </a:r>
          </a:p>
          <a:p>
            <a:r>
              <a:rPr lang="en-US" b="1" dirty="0">
                <a:cs typeface="Calibri Light"/>
              </a:rPr>
              <a:t>It can be understood as </a:t>
            </a:r>
            <a:r>
              <a:rPr lang="en-US" b="1" dirty="0">
                <a:solidFill>
                  <a:schemeClr val="accent5">
                    <a:lumMod val="75000"/>
                  </a:schemeClr>
                </a:solidFill>
                <a:cs typeface="Calibri Light"/>
              </a:rPr>
              <a:t>a process and as an outcome </a:t>
            </a:r>
            <a:r>
              <a:rPr lang="en-US" b="1" dirty="0">
                <a:cs typeface="Calibri Light"/>
              </a:rPr>
              <a:t>that individuals pursue through an </a:t>
            </a:r>
            <a:r>
              <a:rPr lang="en-US" b="1" dirty="0">
                <a:solidFill>
                  <a:schemeClr val="accent5">
                    <a:lumMod val="75000"/>
                  </a:schemeClr>
                </a:solidFill>
                <a:cs typeface="Calibri Light"/>
              </a:rPr>
              <a:t>interaction of their physical , emotional, social and cognitive learning</a:t>
            </a:r>
            <a:r>
              <a:rPr lang="en-US" b="1" dirty="0">
                <a:cs typeface="Calibri Light"/>
              </a:rPr>
              <a:t>. </a:t>
            </a:r>
          </a:p>
          <a:p>
            <a:endParaRPr lang="en-US" b="1" dirty="0">
              <a:cs typeface="Calibri Light"/>
            </a:endParaRPr>
          </a:p>
        </p:txBody>
      </p:sp>
      <p:sp>
        <p:nvSpPr>
          <p:cNvPr id="4" name="Espace réservé du pied de page 3">
            <a:extLst>
              <a:ext uri="{FF2B5EF4-FFF2-40B4-BE49-F238E27FC236}">
                <a16:creationId xmlns:a16="http://schemas.microsoft.com/office/drawing/2014/main" id="{FFEA1A2F-6437-484A-A857-A882322EEC89}"/>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CE0CD4AD-EF34-44DC-9CBC-F4220163DB38}"/>
              </a:ext>
            </a:extLst>
          </p:cNvPr>
          <p:cNvSpPr>
            <a:spLocks noGrp="1"/>
          </p:cNvSpPr>
          <p:nvPr>
            <p:ph type="sldNum" sz="quarter" idx="12"/>
          </p:nvPr>
        </p:nvSpPr>
        <p:spPr/>
        <p:txBody>
          <a:bodyPr/>
          <a:lstStyle/>
          <a:p>
            <a:fld id="{FBF4F8BB-A6A2-481C-8953-6CE326657B67}" type="slidenum">
              <a:rPr lang="en-US" smtClean="0"/>
              <a:t>4</a:t>
            </a:fld>
            <a:endParaRPr lang="en-US" dirty="0"/>
          </a:p>
        </p:txBody>
      </p:sp>
    </p:spTree>
    <p:extLst>
      <p:ext uri="{BB962C8B-B14F-4D97-AF65-F5344CB8AC3E}">
        <p14:creationId xmlns:p14="http://schemas.microsoft.com/office/powerpoint/2010/main" val="163676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domains in Physical literacy  </a:t>
            </a:r>
            <a:endParaRPr lang="en-GB" dirty="0"/>
          </a:p>
        </p:txBody>
      </p:sp>
      <p:sp>
        <p:nvSpPr>
          <p:cNvPr id="3" name="Content Placeholder 2"/>
          <p:cNvSpPr>
            <a:spLocks noGrp="1"/>
          </p:cNvSpPr>
          <p:nvPr>
            <p:ph idx="1"/>
          </p:nvPr>
        </p:nvSpPr>
        <p:spPr>
          <a:xfrm>
            <a:off x="838200" y="1969093"/>
            <a:ext cx="3670005" cy="4207870"/>
          </a:xfrm>
        </p:spPr>
        <p:txBody>
          <a:bodyPr vert="horz" lIns="91440" tIns="45720" rIns="91440" bIns="45720" rtlCol="0" anchor="t">
            <a:normAutofit/>
          </a:bodyPr>
          <a:lstStyle/>
          <a:p>
            <a:r>
              <a:rPr lang="en-US" b="1" dirty="0">
                <a:cs typeface="Calibri Light"/>
              </a:rPr>
              <a:t>Interrelated </a:t>
            </a:r>
          </a:p>
          <a:p>
            <a:r>
              <a:rPr lang="en-US" b="1" dirty="0">
                <a:cs typeface="Calibri Light"/>
              </a:rPr>
              <a:t>Supporting the holistic development of PL</a:t>
            </a:r>
          </a:p>
          <a:p>
            <a:r>
              <a:rPr lang="en-US" b="1" dirty="0">
                <a:cs typeface="Calibri Light"/>
              </a:rPr>
              <a:t>Helping all generations to lead active, healthy and fulfilling lifestyles </a:t>
            </a:r>
          </a:p>
          <a:p>
            <a:endParaRPr lang="en-US" b="1" dirty="0">
              <a:cs typeface="Calibri Light"/>
            </a:endParaRPr>
          </a:p>
          <a:p>
            <a:endParaRPr lang="en-US" b="1" dirty="0">
              <a:cs typeface="Calibri Light"/>
            </a:endParaRPr>
          </a:p>
        </p:txBody>
      </p:sp>
      <p:pic>
        <p:nvPicPr>
          <p:cNvPr id="141" name="Image 140">
            <a:extLst>
              <a:ext uri="{FF2B5EF4-FFF2-40B4-BE49-F238E27FC236}">
                <a16:creationId xmlns:a16="http://schemas.microsoft.com/office/drawing/2014/main" id="{782D9A64-38F8-446B-8833-7E8A384400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4605" y="844742"/>
            <a:ext cx="5892800" cy="5891530"/>
          </a:xfrm>
          <a:prstGeom prst="rect">
            <a:avLst/>
          </a:prstGeom>
          <a:noFill/>
          <a:ln>
            <a:noFill/>
          </a:ln>
        </p:spPr>
      </p:pic>
      <p:pic>
        <p:nvPicPr>
          <p:cNvPr id="159" name="Image 158">
            <a:extLst>
              <a:ext uri="{FF2B5EF4-FFF2-40B4-BE49-F238E27FC236}">
                <a16:creationId xmlns:a16="http://schemas.microsoft.com/office/drawing/2014/main" id="{49D1F1C7-D632-4DCA-998C-ECCDADAAC8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44495" y="2995944"/>
            <a:ext cx="335280" cy="328295"/>
          </a:xfrm>
          <a:prstGeom prst="rect">
            <a:avLst/>
          </a:prstGeom>
          <a:noFill/>
          <a:ln>
            <a:noFill/>
          </a:ln>
        </p:spPr>
      </p:pic>
      <p:sp>
        <p:nvSpPr>
          <p:cNvPr id="160" name="Freeform 13">
            <a:extLst>
              <a:ext uri="{FF2B5EF4-FFF2-40B4-BE49-F238E27FC236}">
                <a16:creationId xmlns:a16="http://schemas.microsoft.com/office/drawing/2014/main" id="{6F49F124-48AC-47B9-9985-E7D640715137}"/>
              </a:ext>
            </a:extLst>
          </p:cNvPr>
          <p:cNvSpPr>
            <a:spLocks/>
          </p:cNvSpPr>
          <p:nvPr/>
        </p:nvSpPr>
        <p:spPr bwMode="auto">
          <a:xfrm>
            <a:off x="7099949" y="4257675"/>
            <a:ext cx="290830" cy="330200"/>
          </a:xfrm>
          <a:custGeom>
            <a:avLst/>
            <a:gdLst>
              <a:gd name="T0" fmla="+- 0 11611 11404"/>
              <a:gd name="T1" fmla="*/ T0 w 458"/>
              <a:gd name="T2" fmla="+- 0 6740 6569"/>
              <a:gd name="T3" fmla="*/ 6740 h 520"/>
              <a:gd name="T4" fmla="+- 0 11588 11404"/>
              <a:gd name="T5" fmla="*/ T4 w 458"/>
              <a:gd name="T6" fmla="+- 0 6667 6569"/>
              <a:gd name="T7" fmla="*/ 6667 h 520"/>
              <a:gd name="T8" fmla="+- 0 11582 11404"/>
              <a:gd name="T9" fmla="*/ T8 w 458"/>
              <a:gd name="T10" fmla="+- 0 6635 6569"/>
              <a:gd name="T11" fmla="*/ 6635 h 520"/>
              <a:gd name="T12" fmla="+- 0 11625 11404"/>
              <a:gd name="T13" fmla="*/ T12 w 458"/>
              <a:gd name="T14" fmla="+- 0 6570 6569"/>
              <a:gd name="T15" fmla="*/ 6570 h 520"/>
              <a:gd name="T16" fmla="+- 0 11648 11404"/>
              <a:gd name="T17" fmla="*/ T16 w 458"/>
              <a:gd name="T18" fmla="+- 0 6569 6569"/>
              <a:gd name="T19" fmla="*/ 6569 h 520"/>
              <a:gd name="T20" fmla="+- 0 11683 11404"/>
              <a:gd name="T21" fmla="*/ T20 w 458"/>
              <a:gd name="T22" fmla="+- 0 6634 6569"/>
              <a:gd name="T23" fmla="*/ 6634 h 520"/>
              <a:gd name="T24" fmla="+- 0 11679 11404"/>
              <a:gd name="T25" fmla="*/ T24 w 458"/>
              <a:gd name="T26" fmla="+- 0 6667 6569"/>
              <a:gd name="T27" fmla="*/ 6667 h 520"/>
              <a:gd name="T28" fmla="+- 0 11666 11404"/>
              <a:gd name="T29" fmla="*/ T28 w 458"/>
              <a:gd name="T30" fmla="+- 0 6712 6569"/>
              <a:gd name="T31" fmla="*/ 6712 h 520"/>
              <a:gd name="T32" fmla="+- 0 11652 11404"/>
              <a:gd name="T33" fmla="*/ T32 w 458"/>
              <a:gd name="T34" fmla="+- 0 6761 6569"/>
              <a:gd name="T35" fmla="*/ 6761 h 520"/>
              <a:gd name="T36" fmla="+- 0 11645 11404"/>
              <a:gd name="T37" fmla="*/ T36 w 458"/>
              <a:gd name="T38" fmla="+- 0 6805 6569"/>
              <a:gd name="T39" fmla="*/ 6805 h 520"/>
              <a:gd name="T40" fmla="+- 0 11678 11404"/>
              <a:gd name="T41" fmla="*/ T40 w 458"/>
              <a:gd name="T42" fmla="+- 0 6781 6569"/>
              <a:gd name="T43" fmla="*/ 6781 h 520"/>
              <a:gd name="T44" fmla="+- 0 11708 11404"/>
              <a:gd name="T45" fmla="*/ T44 w 458"/>
              <a:gd name="T46" fmla="+- 0 6752 6569"/>
              <a:gd name="T47" fmla="*/ 6752 h 520"/>
              <a:gd name="T48" fmla="+- 0 11745 11404"/>
              <a:gd name="T49" fmla="*/ T48 w 458"/>
              <a:gd name="T50" fmla="+- 0 6712 6569"/>
              <a:gd name="T51" fmla="*/ 6712 h 520"/>
              <a:gd name="T52" fmla="+- 0 11813 11404"/>
              <a:gd name="T53" fmla="*/ T52 w 458"/>
              <a:gd name="T54" fmla="+- 0 6679 6569"/>
              <a:gd name="T55" fmla="*/ 6679 h 520"/>
              <a:gd name="T56" fmla="+- 0 11838 11404"/>
              <a:gd name="T57" fmla="*/ T56 w 458"/>
              <a:gd name="T58" fmla="+- 0 6683 6569"/>
              <a:gd name="T59" fmla="*/ 6683 h 520"/>
              <a:gd name="T60" fmla="+- 0 11857 11404"/>
              <a:gd name="T61" fmla="*/ T60 w 458"/>
              <a:gd name="T62" fmla="+- 0 6702 6569"/>
              <a:gd name="T63" fmla="*/ 6702 h 520"/>
              <a:gd name="T64" fmla="+- 0 11862 11404"/>
              <a:gd name="T65" fmla="*/ T64 w 458"/>
              <a:gd name="T66" fmla="+- 0 6726 6569"/>
              <a:gd name="T67" fmla="*/ 6726 h 520"/>
              <a:gd name="T68" fmla="+- 0 11738 11404"/>
              <a:gd name="T69" fmla="*/ T68 w 458"/>
              <a:gd name="T70" fmla="+- 0 6804 6569"/>
              <a:gd name="T71" fmla="*/ 6804 h 520"/>
              <a:gd name="T72" fmla="+- 0 11693 11404"/>
              <a:gd name="T73" fmla="*/ T72 w 458"/>
              <a:gd name="T74" fmla="+- 0 6815 6569"/>
              <a:gd name="T75" fmla="*/ 6815 h 520"/>
              <a:gd name="T76" fmla="+- 0 11657 11404"/>
              <a:gd name="T77" fmla="*/ T76 w 458"/>
              <a:gd name="T78" fmla="+- 0 6828 6569"/>
              <a:gd name="T79" fmla="*/ 6828 h 520"/>
              <a:gd name="T80" fmla="+- 0 11694 11404"/>
              <a:gd name="T81" fmla="*/ T80 w 458"/>
              <a:gd name="T82" fmla="+- 0 6843 6569"/>
              <a:gd name="T83" fmla="*/ 6843 h 520"/>
              <a:gd name="T84" fmla="+- 0 11737 11404"/>
              <a:gd name="T85" fmla="*/ T84 w 458"/>
              <a:gd name="T86" fmla="+- 0 6854 6569"/>
              <a:gd name="T87" fmla="*/ 6854 h 520"/>
              <a:gd name="T88" fmla="+- 0 11800 11404"/>
              <a:gd name="T89" fmla="*/ T88 w 458"/>
              <a:gd name="T90" fmla="+- 0 6870 6569"/>
              <a:gd name="T91" fmla="*/ 6870 h 520"/>
              <a:gd name="T92" fmla="+- 0 11860 11404"/>
              <a:gd name="T93" fmla="*/ T92 w 458"/>
              <a:gd name="T94" fmla="+- 0 6934 6569"/>
              <a:gd name="T95" fmla="*/ 6934 h 520"/>
              <a:gd name="T96" fmla="+- 0 11855 11404"/>
              <a:gd name="T97" fmla="*/ T96 w 458"/>
              <a:gd name="T98" fmla="+- 0 6957 6569"/>
              <a:gd name="T99" fmla="*/ 6957 h 520"/>
              <a:gd name="T100" fmla="+- 0 11836 11404"/>
              <a:gd name="T101" fmla="*/ T100 w 458"/>
              <a:gd name="T102" fmla="+- 0 6975 6569"/>
              <a:gd name="T103" fmla="*/ 6975 h 520"/>
              <a:gd name="T104" fmla="+- 0 11813 11404"/>
              <a:gd name="T105" fmla="*/ T104 w 458"/>
              <a:gd name="T106" fmla="+- 0 6980 6569"/>
              <a:gd name="T107" fmla="*/ 6980 h 520"/>
              <a:gd name="T108" fmla="+- 0 11710 11404"/>
              <a:gd name="T109" fmla="*/ T108 w 458"/>
              <a:gd name="T110" fmla="+- 0 6908 6569"/>
              <a:gd name="T111" fmla="*/ 6908 h 520"/>
              <a:gd name="T112" fmla="+- 0 11681 11404"/>
              <a:gd name="T113" fmla="*/ T112 w 458"/>
              <a:gd name="T114" fmla="+- 0 6878 6569"/>
              <a:gd name="T115" fmla="*/ 6878 h 520"/>
              <a:gd name="T116" fmla="+- 0 11645 11404"/>
              <a:gd name="T117" fmla="*/ T116 w 458"/>
              <a:gd name="T118" fmla="+- 0 6851 6569"/>
              <a:gd name="T119" fmla="*/ 6851 h 520"/>
              <a:gd name="T120" fmla="+- 0 11650 11404"/>
              <a:gd name="T121" fmla="*/ T120 w 458"/>
              <a:gd name="T122" fmla="+- 0 6888 6569"/>
              <a:gd name="T123" fmla="*/ 6888 h 520"/>
              <a:gd name="T124" fmla="+- 0 11660 11404"/>
              <a:gd name="T125" fmla="*/ T124 w 458"/>
              <a:gd name="T126" fmla="+- 0 6928 6569"/>
              <a:gd name="T127" fmla="*/ 6928 h 520"/>
              <a:gd name="T128" fmla="+- 0 11678 11404"/>
              <a:gd name="T129" fmla="*/ T128 w 458"/>
              <a:gd name="T130" fmla="+- 0 6990 6569"/>
              <a:gd name="T131" fmla="*/ 6990 h 520"/>
              <a:gd name="T132" fmla="+- 0 11683 11404"/>
              <a:gd name="T133" fmla="*/ T132 w 458"/>
              <a:gd name="T134" fmla="+- 0 7029 6569"/>
              <a:gd name="T135" fmla="*/ 7029 h 520"/>
              <a:gd name="T136" fmla="+- 0 11648 11404"/>
              <a:gd name="T137" fmla="*/ T136 w 458"/>
              <a:gd name="T138" fmla="+- 0 7088 6569"/>
              <a:gd name="T139" fmla="*/ 7088 h 520"/>
              <a:gd name="T140" fmla="+- 0 11585 11404"/>
              <a:gd name="T141" fmla="*/ T140 w 458"/>
              <a:gd name="T142" fmla="+- 0 7053 6569"/>
              <a:gd name="T143" fmla="*/ 7053 h 520"/>
              <a:gd name="T144" fmla="+- 0 11583 11404"/>
              <a:gd name="T145" fmla="*/ T144 w 458"/>
              <a:gd name="T146" fmla="+- 0 7012 6569"/>
              <a:gd name="T147" fmla="*/ 7012 h 520"/>
              <a:gd name="T148" fmla="+- 0 11590 11404"/>
              <a:gd name="T149" fmla="*/ T148 w 458"/>
              <a:gd name="T150" fmla="+- 0 6976 6569"/>
              <a:gd name="T151" fmla="*/ 6976 h 520"/>
              <a:gd name="T152" fmla="+- 0 11603 11404"/>
              <a:gd name="T153" fmla="*/ T152 w 458"/>
              <a:gd name="T154" fmla="+- 0 6937 6569"/>
              <a:gd name="T155" fmla="*/ 6937 h 520"/>
              <a:gd name="T156" fmla="+- 0 11622 11404"/>
              <a:gd name="T157" fmla="*/ T156 w 458"/>
              <a:gd name="T158" fmla="+- 0 6851 6569"/>
              <a:gd name="T159" fmla="*/ 6851 h 520"/>
              <a:gd name="T160" fmla="+- 0 11587 11404"/>
              <a:gd name="T161" fmla="*/ T160 w 458"/>
              <a:gd name="T162" fmla="+- 0 6876 6569"/>
              <a:gd name="T163" fmla="*/ 6876 h 520"/>
              <a:gd name="T164" fmla="+- 0 11557 11404"/>
              <a:gd name="T165" fmla="*/ T164 w 458"/>
              <a:gd name="T166" fmla="+- 0 6905 6569"/>
              <a:gd name="T167" fmla="*/ 6905 h 520"/>
              <a:gd name="T168" fmla="+- 0 11517 11404"/>
              <a:gd name="T169" fmla="*/ T168 w 458"/>
              <a:gd name="T170" fmla="+- 0 6947 6569"/>
              <a:gd name="T171" fmla="*/ 6947 h 520"/>
              <a:gd name="T172" fmla="+- 0 11488 11404"/>
              <a:gd name="T173" fmla="*/ T172 w 458"/>
              <a:gd name="T174" fmla="+- 0 6970 6569"/>
              <a:gd name="T175" fmla="*/ 6970 h 520"/>
              <a:gd name="T176" fmla="+- 0 11466 11404"/>
              <a:gd name="T177" fmla="*/ T176 w 458"/>
              <a:gd name="T178" fmla="+- 0 6980 6569"/>
              <a:gd name="T179" fmla="*/ 6980 h 520"/>
              <a:gd name="T180" fmla="+- 0 11441 11404"/>
              <a:gd name="T181" fmla="*/ T180 w 458"/>
              <a:gd name="T182" fmla="+- 0 6980 6569"/>
              <a:gd name="T183" fmla="*/ 6980 h 520"/>
              <a:gd name="T184" fmla="+- 0 11419 11404"/>
              <a:gd name="T185" fmla="*/ T184 w 458"/>
              <a:gd name="T186" fmla="+- 0 6966 6569"/>
              <a:gd name="T187" fmla="*/ 6966 h 520"/>
              <a:gd name="T188" fmla="+- 0 11404 11404"/>
              <a:gd name="T189" fmla="*/ T188 w 458"/>
              <a:gd name="T190" fmla="+- 0 6945 6569"/>
              <a:gd name="T191" fmla="*/ 6945 h 520"/>
              <a:gd name="T192" fmla="+- 0 11404 11404"/>
              <a:gd name="T193" fmla="*/ T192 w 458"/>
              <a:gd name="T194" fmla="+- 0 6923 6569"/>
              <a:gd name="T195" fmla="*/ 6923 h 520"/>
              <a:gd name="T196" fmla="+- 0 11532 11404"/>
              <a:gd name="T197" fmla="*/ T196 w 458"/>
              <a:gd name="T198" fmla="+- 0 6852 6569"/>
              <a:gd name="T199" fmla="*/ 6852 h 520"/>
              <a:gd name="T200" fmla="+- 0 11570 11404"/>
              <a:gd name="T201" fmla="*/ T200 w 458"/>
              <a:gd name="T202" fmla="+- 0 6842 6569"/>
              <a:gd name="T203" fmla="*/ 6842 h 520"/>
              <a:gd name="T204" fmla="+- 0 11607 11404"/>
              <a:gd name="T205" fmla="*/ T204 w 458"/>
              <a:gd name="T206" fmla="+- 0 6828 6569"/>
              <a:gd name="T207" fmla="*/ 6828 h 520"/>
              <a:gd name="T208" fmla="+- 0 11570 11404"/>
              <a:gd name="T209" fmla="*/ T208 w 458"/>
              <a:gd name="T210" fmla="+- 0 6813 6569"/>
              <a:gd name="T211" fmla="*/ 6813 h 520"/>
              <a:gd name="T212" fmla="+- 0 11527 11404"/>
              <a:gd name="T213" fmla="*/ T212 w 458"/>
              <a:gd name="T214" fmla="+- 0 6802 6569"/>
              <a:gd name="T215" fmla="*/ 6802 h 520"/>
              <a:gd name="T216" fmla="+- 0 11432 11404"/>
              <a:gd name="T217" fmla="*/ T216 w 458"/>
              <a:gd name="T218" fmla="+- 0 6772 6569"/>
              <a:gd name="T219" fmla="*/ 6772 h 520"/>
              <a:gd name="T220" fmla="+- 0 11404 11404"/>
              <a:gd name="T221" fmla="*/ T220 w 458"/>
              <a:gd name="T222" fmla="+- 0 6711 6569"/>
              <a:gd name="T223" fmla="*/ 6711 h 520"/>
              <a:gd name="T224" fmla="+- 0 11418 11404"/>
              <a:gd name="T225" fmla="*/ T224 w 458"/>
              <a:gd name="T226" fmla="+- 0 6691 6569"/>
              <a:gd name="T227" fmla="*/ 6691 h 520"/>
              <a:gd name="T228" fmla="+- 0 11438 11404"/>
              <a:gd name="T229" fmla="*/ T228 w 458"/>
              <a:gd name="T230" fmla="+- 0 6677 6569"/>
              <a:gd name="T231" fmla="*/ 6677 h 520"/>
              <a:gd name="T232" fmla="+- 0 11520 11404"/>
              <a:gd name="T233" fmla="*/ T232 w 458"/>
              <a:gd name="T234" fmla="+- 0 6710 6569"/>
              <a:gd name="T235" fmla="*/ 6710 h 520"/>
              <a:gd name="T236" fmla="+- 0 11569 11404"/>
              <a:gd name="T237" fmla="*/ T236 w 458"/>
              <a:gd name="T238" fmla="+- 0 6762 6569"/>
              <a:gd name="T239" fmla="*/ 6762 h 520"/>
              <a:gd name="T240" fmla="+- 0 11604 11404"/>
              <a:gd name="T241" fmla="*/ T240 w 458"/>
              <a:gd name="T242" fmla="+- 0 6792 6569"/>
              <a:gd name="T243" fmla="*/ 6792 h 5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458" h="520">
                <a:moveTo>
                  <a:pt x="218" y="235"/>
                </a:moveTo>
                <a:lnTo>
                  <a:pt x="207" y="171"/>
                </a:lnTo>
                <a:lnTo>
                  <a:pt x="191" y="121"/>
                </a:lnTo>
                <a:lnTo>
                  <a:pt x="184" y="98"/>
                </a:lnTo>
                <a:lnTo>
                  <a:pt x="180" y="79"/>
                </a:lnTo>
                <a:lnTo>
                  <a:pt x="178" y="66"/>
                </a:lnTo>
                <a:lnTo>
                  <a:pt x="179" y="50"/>
                </a:lnTo>
                <a:lnTo>
                  <a:pt x="221" y="1"/>
                </a:lnTo>
                <a:lnTo>
                  <a:pt x="231" y="0"/>
                </a:lnTo>
                <a:lnTo>
                  <a:pt x="244" y="0"/>
                </a:lnTo>
                <a:lnTo>
                  <a:pt x="278" y="50"/>
                </a:lnTo>
                <a:lnTo>
                  <a:pt x="279" y="65"/>
                </a:lnTo>
                <a:lnTo>
                  <a:pt x="278" y="80"/>
                </a:lnTo>
                <a:lnTo>
                  <a:pt x="275" y="98"/>
                </a:lnTo>
                <a:lnTo>
                  <a:pt x="270" y="119"/>
                </a:lnTo>
                <a:lnTo>
                  <a:pt x="262" y="143"/>
                </a:lnTo>
                <a:lnTo>
                  <a:pt x="254" y="168"/>
                </a:lnTo>
                <a:lnTo>
                  <a:pt x="248" y="192"/>
                </a:lnTo>
                <a:lnTo>
                  <a:pt x="244" y="214"/>
                </a:lnTo>
                <a:lnTo>
                  <a:pt x="241" y="236"/>
                </a:lnTo>
                <a:lnTo>
                  <a:pt x="258" y="225"/>
                </a:lnTo>
                <a:lnTo>
                  <a:pt x="274" y="212"/>
                </a:lnTo>
                <a:lnTo>
                  <a:pt x="289" y="198"/>
                </a:lnTo>
                <a:lnTo>
                  <a:pt x="304" y="183"/>
                </a:lnTo>
                <a:lnTo>
                  <a:pt x="324" y="161"/>
                </a:lnTo>
                <a:lnTo>
                  <a:pt x="341" y="143"/>
                </a:lnTo>
                <a:lnTo>
                  <a:pt x="398" y="110"/>
                </a:lnTo>
                <a:lnTo>
                  <a:pt x="409" y="110"/>
                </a:lnTo>
                <a:lnTo>
                  <a:pt x="423" y="110"/>
                </a:lnTo>
                <a:lnTo>
                  <a:pt x="434" y="114"/>
                </a:lnTo>
                <a:lnTo>
                  <a:pt x="443" y="124"/>
                </a:lnTo>
                <a:lnTo>
                  <a:pt x="453" y="133"/>
                </a:lnTo>
                <a:lnTo>
                  <a:pt x="458" y="144"/>
                </a:lnTo>
                <a:lnTo>
                  <a:pt x="458" y="157"/>
                </a:lnTo>
                <a:lnTo>
                  <a:pt x="423" y="208"/>
                </a:lnTo>
                <a:lnTo>
                  <a:pt x="334" y="235"/>
                </a:lnTo>
                <a:lnTo>
                  <a:pt x="311" y="241"/>
                </a:lnTo>
                <a:lnTo>
                  <a:pt x="289" y="246"/>
                </a:lnTo>
                <a:lnTo>
                  <a:pt x="270" y="253"/>
                </a:lnTo>
                <a:lnTo>
                  <a:pt x="253" y="259"/>
                </a:lnTo>
                <a:lnTo>
                  <a:pt x="271" y="267"/>
                </a:lnTo>
                <a:lnTo>
                  <a:pt x="290" y="274"/>
                </a:lnTo>
                <a:lnTo>
                  <a:pt x="310" y="280"/>
                </a:lnTo>
                <a:lnTo>
                  <a:pt x="333" y="285"/>
                </a:lnTo>
                <a:lnTo>
                  <a:pt x="368" y="292"/>
                </a:lnTo>
                <a:lnTo>
                  <a:pt x="396" y="301"/>
                </a:lnTo>
                <a:lnTo>
                  <a:pt x="450" y="341"/>
                </a:lnTo>
                <a:lnTo>
                  <a:pt x="456" y="365"/>
                </a:lnTo>
                <a:lnTo>
                  <a:pt x="456" y="377"/>
                </a:lnTo>
                <a:lnTo>
                  <a:pt x="451" y="388"/>
                </a:lnTo>
                <a:lnTo>
                  <a:pt x="442" y="397"/>
                </a:lnTo>
                <a:lnTo>
                  <a:pt x="432" y="406"/>
                </a:lnTo>
                <a:lnTo>
                  <a:pt x="421" y="411"/>
                </a:lnTo>
                <a:lnTo>
                  <a:pt x="409" y="411"/>
                </a:lnTo>
                <a:lnTo>
                  <a:pt x="341" y="377"/>
                </a:lnTo>
                <a:lnTo>
                  <a:pt x="306" y="339"/>
                </a:lnTo>
                <a:lnTo>
                  <a:pt x="292" y="324"/>
                </a:lnTo>
                <a:lnTo>
                  <a:pt x="277" y="309"/>
                </a:lnTo>
                <a:lnTo>
                  <a:pt x="260" y="295"/>
                </a:lnTo>
                <a:lnTo>
                  <a:pt x="241" y="282"/>
                </a:lnTo>
                <a:lnTo>
                  <a:pt x="243" y="300"/>
                </a:lnTo>
                <a:lnTo>
                  <a:pt x="246" y="319"/>
                </a:lnTo>
                <a:lnTo>
                  <a:pt x="250" y="339"/>
                </a:lnTo>
                <a:lnTo>
                  <a:pt x="256" y="359"/>
                </a:lnTo>
                <a:lnTo>
                  <a:pt x="266" y="393"/>
                </a:lnTo>
                <a:lnTo>
                  <a:pt x="274" y="421"/>
                </a:lnTo>
                <a:lnTo>
                  <a:pt x="278" y="443"/>
                </a:lnTo>
                <a:lnTo>
                  <a:pt x="279" y="460"/>
                </a:lnTo>
                <a:lnTo>
                  <a:pt x="278" y="472"/>
                </a:lnTo>
                <a:lnTo>
                  <a:pt x="244" y="519"/>
                </a:lnTo>
                <a:lnTo>
                  <a:pt x="233" y="519"/>
                </a:lnTo>
                <a:lnTo>
                  <a:pt x="181" y="484"/>
                </a:lnTo>
                <a:lnTo>
                  <a:pt x="178" y="459"/>
                </a:lnTo>
                <a:lnTo>
                  <a:pt x="179" y="443"/>
                </a:lnTo>
                <a:lnTo>
                  <a:pt x="182" y="426"/>
                </a:lnTo>
                <a:lnTo>
                  <a:pt x="186" y="407"/>
                </a:lnTo>
                <a:lnTo>
                  <a:pt x="193" y="387"/>
                </a:lnTo>
                <a:lnTo>
                  <a:pt x="199" y="368"/>
                </a:lnTo>
                <a:lnTo>
                  <a:pt x="204" y="351"/>
                </a:lnTo>
                <a:lnTo>
                  <a:pt x="218" y="282"/>
                </a:lnTo>
                <a:lnTo>
                  <a:pt x="200" y="294"/>
                </a:lnTo>
                <a:lnTo>
                  <a:pt x="183" y="307"/>
                </a:lnTo>
                <a:lnTo>
                  <a:pt x="168" y="321"/>
                </a:lnTo>
                <a:lnTo>
                  <a:pt x="153" y="336"/>
                </a:lnTo>
                <a:lnTo>
                  <a:pt x="132" y="359"/>
                </a:lnTo>
                <a:lnTo>
                  <a:pt x="113" y="378"/>
                </a:lnTo>
                <a:lnTo>
                  <a:pt x="97" y="392"/>
                </a:lnTo>
                <a:lnTo>
                  <a:pt x="84" y="401"/>
                </a:lnTo>
                <a:lnTo>
                  <a:pt x="74" y="408"/>
                </a:lnTo>
                <a:lnTo>
                  <a:pt x="62" y="411"/>
                </a:lnTo>
                <a:lnTo>
                  <a:pt x="51" y="411"/>
                </a:lnTo>
                <a:lnTo>
                  <a:pt x="37" y="411"/>
                </a:lnTo>
                <a:lnTo>
                  <a:pt x="25" y="406"/>
                </a:lnTo>
                <a:lnTo>
                  <a:pt x="15" y="397"/>
                </a:lnTo>
                <a:lnTo>
                  <a:pt x="5" y="387"/>
                </a:lnTo>
                <a:lnTo>
                  <a:pt x="0" y="376"/>
                </a:lnTo>
                <a:lnTo>
                  <a:pt x="0" y="365"/>
                </a:lnTo>
                <a:lnTo>
                  <a:pt x="0" y="354"/>
                </a:lnTo>
                <a:lnTo>
                  <a:pt x="51" y="303"/>
                </a:lnTo>
                <a:lnTo>
                  <a:pt x="128" y="283"/>
                </a:lnTo>
                <a:lnTo>
                  <a:pt x="147" y="278"/>
                </a:lnTo>
                <a:lnTo>
                  <a:pt x="166" y="273"/>
                </a:lnTo>
                <a:lnTo>
                  <a:pt x="185" y="266"/>
                </a:lnTo>
                <a:lnTo>
                  <a:pt x="203" y="259"/>
                </a:lnTo>
                <a:lnTo>
                  <a:pt x="186" y="251"/>
                </a:lnTo>
                <a:lnTo>
                  <a:pt x="166" y="244"/>
                </a:lnTo>
                <a:lnTo>
                  <a:pt x="145" y="238"/>
                </a:lnTo>
                <a:lnTo>
                  <a:pt x="123" y="233"/>
                </a:lnTo>
                <a:lnTo>
                  <a:pt x="88" y="225"/>
                </a:lnTo>
                <a:lnTo>
                  <a:pt x="28" y="203"/>
                </a:lnTo>
                <a:lnTo>
                  <a:pt x="0" y="153"/>
                </a:lnTo>
                <a:lnTo>
                  <a:pt x="0" y="142"/>
                </a:lnTo>
                <a:lnTo>
                  <a:pt x="4" y="131"/>
                </a:lnTo>
                <a:lnTo>
                  <a:pt x="14" y="122"/>
                </a:lnTo>
                <a:lnTo>
                  <a:pt x="23" y="112"/>
                </a:lnTo>
                <a:lnTo>
                  <a:pt x="34" y="108"/>
                </a:lnTo>
                <a:lnTo>
                  <a:pt x="46" y="108"/>
                </a:lnTo>
                <a:lnTo>
                  <a:pt x="116" y="141"/>
                </a:lnTo>
                <a:lnTo>
                  <a:pt x="148" y="174"/>
                </a:lnTo>
                <a:lnTo>
                  <a:pt x="165" y="193"/>
                </a:lnTo>
                <a:lnTo>
                  <a:pt x="183" y="209"/>
                </a:lnTo>
                <a:lnTo>
                  <a:pt x="200" y="223"/>
                </a:lnTo>
                <a:lnTo>
                  <a:pt x="218" y="235"/>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CH"/>
          </a:p>
        </p:txBody>
      </p:sp>
      <p:sp>
        <p:nvSpPr>
          <p:cNvPr id="161" name="Freeform 12">
            <a:extLst>
              <a:ext uri="{FF2B5EF4-FFF2-40B4-BE49-F238E27FC236}">
                <a16:creationId xmlns:a16="http://schemas.microsoft.com/office/drawing/2014/main" id="{2ECB380A-326B-412D-A9B7-9ADA46802591}"/>
              </a:ext>
            </a:extLst>
          </p:cNvPr>
          <p:cNvSpPr>
            <a:spLocks/>
          </p:cNvSpPr>
          <p:nvPr/>
        </p:nvSpPr>
        <p:spPr bwMode="auto">
          <a:xfrm>
            <a:off x="7057936" y="3057355"/>
            <a:ext cx="318135" cy="298450"/>
          </a:xfrm>
          <a:custGeom>
            <a:avLst/>
            <a:gdLst>
              <a:gd name="T0" fmla="+- 0 11307 11297"/>
              <a:gd name="T1" fmla="*/ T0 w 501"/>
              <a:gd name="T2" fmla="+- 0 4426 4249"/>
              <a:gd name="T3" fmla="*/ 4426 h 470"/>
              <a:gd name="T4" fmla="+- 0 11297 11297"/>
              <a:gd name="T5" fmla="*/ T4 w 501"/>
              <a:gd name="T6" fmla="+- 0 4364 4249"/>
              <a:gd name="T7" fmla="*/ 4364 h 470"/>
              <a:gd name="T8" fmla="+- 0 11338 11297"/>
              <a:gd name="T9" fmla="*/ T8 w 501"/>
              <a:gd name="T10" fmla="+- 0 4281 4249"/>
              <a:gd name="T11" fmla="*/ 4281 h 470"/>
              <a:gd name="T12" fmla="+- 0 11422 11297"/>
              <a:gd name="T13" fmla="*/ T12 w 501"/>
              <a:gd name="T14" fmla="+- 0 4255 4249"/>
              <a:gd name="T15" fmla="*/ 4255 h 470"/>
              <a:gd name="T16" fmla="+- 0 11467 11297"/>
              <a:gd name="T17" fmla="*/ T16 w 501"/>
              <a:gd name="T18" fmla="+- 0 4264 4249"/>
              <a:gd name="T19" fmla="*/ 4264 h 470"/>
              <a:gd name="T20" fmla="+- 0 11506 11297"/>
              <a:gd name="T21" fmla="*/ T20 w 501"/>
              <a:gd name="T22" fmla="+- 0 4286 4249"/>
              <a:gd name="T23" fmla="*/ 4286 h 470"/>
              <a:gd name="T24" fmla="+- 0 11534 11297"/>
              <a:gd name="T25" fmla="*/ T24 w 501"/>
              <a:gd name="T26" fmla="+- 0 4324 4249"/>
              <a:gd name="T27" fmla="*/ 4324 h 470"/>
              <a:gd name="T28" fmla="+- 0 11547 11297"/>
              <a:gd name="T29" fmla="*/ T28 w 501"/>
              <a:gd name="T30" fmla="+- 0 4376 4249"/>
              <a:gd name="T31" fmla="*/ 4376 h 470"/>
              <a:gd name="T32" fmla="+- 0 11556 11297"/>
              <a:gd name="T33" fmla="*/ T32 w 501"/>
              <a:gd name="T34" fmla="+- 0 4321 4249"/>
              <a:gd name="T35" fmla="*/ 4321 h 470"/>
              <a:gd name="T36" fmla="+- 0 11586 11297"/>
              <a:gd name="T37" fmla="*/ T36 w 501"/>
              <a:gd name="T38" fmla="+- 0 4281 4249"/>
              <a:gd name="T39" fmla="*/ 4281 h 470"/>
              <a:gd name="T40" fmla="+- 0 11629 11297"/>
              <a:gd name="T41" fmla="*/ T40 w 501"/>
              <a:gd name="T42" fmla="+- 0 4257 4249"/>
              <a:gd name="T43" fmla="*/ 4257 h 470"/>
              <a:gd name="T44" fmla="+- 0 11678 11297"/>
              <a:gd name="T45" fmla="*/ T44 w 501"/>
              <a:gd name="T46" fmla="+- 0 4249 4249"/>
              <a:gd name="T47" fmla="*/ 4249 h 470"/>
              <a:gd name="T48" fmla="+- 0 11726 11297"/>
              <a:gd name="T49" fmla="*/ T48 w 501"/>
              <a:gd name="T50" fmla="+- 0 4259 4249"/>
              <a:gd name="T51" fmla="*/ 4259 h 470"/>
              <a:gd name="T52" fmla="+- 0 11766 11297"/>
              <a:gd name="T53" fmla="*/ T52 w 501"/>
              <a:gd name="T54" fmla="+- 0 4286 4249"/>
              <a:gd name="T55" fmla="*/ 4286 h 470"/>
              <a:gd name="T56" fmla="+- 0 11793 11297"/>
              <a:gd name="T57" fmla="*/ T56 w 501"/>
              <a:gd name="T58" fmla="+- 0 4332 4249"/>
              <a:gd name="T59" fmla="*/ 4332 h 470"/>
              <a:gd name="T60" fmla="+- 0 11798 11297"/>
              <a:gd name="T61" fmla="*/ T60 w 501"/>
              <a:gd name="T62" fmla="+- 0 4397 4249"/>
              <a:gd name="T63" fmla="*/ 4397 h 470"/>
              <a:gd name="T64" fmla="+- 0 11772 11297"/>
              <a:gd name="T65" fmla="*/ T64 w 501"/>
              <a:gd name="T66" fmla="+- 0 4479 4249"/>
              <a:gd name="T67" fmla="*/ 4479 h 470"/>
              <a:gd name="T68" fmla="+- 0 11723 11297"/>
              <a:gd name="T69" fmla="*/ T68 w 501"/>
              <a:gd name="T70" fmla="+- 0 4554 4249"/>
              <a:gd name="T71" fmla="*/ 4554 h 470"/>
              <a:gd name="T72" fmla="+- 0 11662 11297"/>
              <a:gd name="T73" fmla="*/ T72 w 501"/>
              <a:gd name="T74" fmla="+- 0 4620 4249"/>
              <a:gd name="T75" fmla="*/ 4620 h 470"/>
              <a:gd name="T76" fmla="+- 0 11603 11297"/>
              <a:gd name="T77" fmla="*/ T76 w 501"/>
              <a:gd name="T78" fmla="+- 0 4675 4249"/>
              <a:gd name="T79" fmla="*/ 4675 h 470"/>
              <a:gd name="T80" fmla="+- 0 11558 11297"/>
              <a:gd name="T81" fmla="*/ T80 w 501"/>
              <a:gd name="T82" fmla="+- 0 4719 4249"/>
              <a:gd name="T83" fmla="*/ 4719 h 470"/>
              <a:gd name="T84" fmla="+- 0 11436 11297"/>
              <a:gd name="T85" fmla="*/ T84 w 501"/>
              <a:gd name="T86" fmla="+- 0 4623 4249"/>
              <a:gd name="T87" fmla="*/ 4623 h 470"/>
              <a:gd name="T88" fmla="+- 0 11370 11297"/>
              <a:gd name="T89" fmla="*/ T88 w 501"/>
              <a:gd name="T90" fmla="+- 0 4561 4249"/>
              <a:gd name="T91" fmla="*/ 4561 h 470"/>
              <a:gd name="T92" fmla="+- 0 11334 11297"/>
              <a:gd name="T93" fmla="*/ T92 w 501"/>
              <a:gd name="T94" fmla="+- 0 4504 4249"/>
              <a:gd name="T95" fmla="*/ 4504 h 470"/>
              <a:gd name="T96" fmla="+- 0 11307 11297"/>
              <a:gd name="T97" fmla="*/ T96 w 501"/>
              <a:gd name="T98" fmla="+- 0 4426 4249"/>
              <a:gd name="T99" fmla="*/ 4426 h 4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501" h="470">
                <a:moveTo>
                  <a:pt x="10" y="177"/>
                </a:moveTo>
                <a:lnTo>
                  <a:pt x="0" y="115"/>
                </a:lnTo>
                <a:lnTo>
                  <a:pt x="41" y="32"/>
                </a:lnTo>
                <a:lnTo>
                  <a:pt x="125" y="6"/>
                </a:lnTo>
                <a:lnTo>
                  <a:pt x="170" y="15"/>
                </a:lnTo>
                <a:lnTo>
                  <a:pt x="209" y="37"/>
                </a:lnTo>
                <a:lnTo>
                  <a:pt x="237" y="75"/>
                </a:lnTo>
                <a:lnTo>
                  <a:pt x="250" y="127"/>
                </a:lnTo>
                <a:lnTo>
                  <a:pt x="259" y="72"/>
                </a:lnTo>
                <a:lnTo>
                  <a:pt x="289" y="32"/>
                </a:lnTo>
                <a:lnTo>
                  <a:pt x="332" y="8"/>
                </a:lnTo>
                <a:lnTo>
                  <a:pt x="381" y="0"/>
                </a:lnTo>
                <a:lnTo>
                  <a:pt x="429" y="10"/>
                </a:lnTo>
                <a:lnTo>
                  <a:pt x="469" y="37"/>
                </a:lnTo>
                <a:lnTo>
                  <a:pt x="496" y="83"/>
                </a:lnTo>
                <a:lnTo>
                  <a:pt x="501" y="148"/>
                </a:lnTo>
                <a:lnTo>
                  <a:pt x="475" y="230"/>
                </a:lnTo>
                <a:lnTo>
                  <a:pt x="426" y="305"/>
                </a:lnTo>
                <a:lnTo>
                  <a:pt x="365" y="371"/>
                </a:lnTo>
                <a:lnTo>
                  <a:pt x="306" y="426"/>
                </a:lnTo>
                <a:lnTo>
                  <a:pt x="261" y="470"/>
                </a:lnTo>
                <a:lnTo>
                  <a:pt x="139" y="374"/>
                </a:lnTo>
                <a:lnTo>
                  <a:pt x="73" y="312"/>
                </a:lnTo>
                <a:lnTo>
                  <a:pt x="37" y="255"/>
                </a:lnTo>
                <a:lnTo>
                  <a:pt x="10" y="177"/>
                </a:lnTo>
                <a:close/>
              </a:path>
            </a:pathLst>
          </a:custGeom>
          <a:noFill/>
          <a:ln w="127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CH"/>
          </a:p>
        </p:txBody>
      </p:sp>
      <p:sp>
        <p:nvSpPr>
          <p:cNvPr id="166" name="Freeform 11">
            <a:extLst>
              <a:ext uri="{FF2B5EF4-FFF2-40B4-BE49-F238E27FC236}">
                <a16:creationId xmlns:a16="http://schemas.microsoft.com/office/drawing/2014/main" id="{D79A0C64-8D83-42AF-AB49-58CC597A0609}"/>
              </a:ext>
            </a:extLst>
          </p:cNvPr>
          <p:cNvSpPr>
            <a:spLocks/>
          </p:cNvSpPr>
          <p:nvPr/>
        </p:nvSpPr>
        <p:spPr bwMode="auto">
          <a:xfrm>
            <a:off x="7092861" y="3160091"/>
            <a:ext cx="283210" cy="68580"/>
          </a:xfrm>
          <a:custGeom>
            <a:avLst/>
            <a:gdLst>
              <a:gd name="T0" fmla="+- 0 11330 11330"/>
              <a:gd name="T1" fmla="*/ T0 w 446"/>
              <a:gd name="T2" fmla="+- 0 4479 4418"/>
              <a:gd name="T3" fmla="*/ 4479 h 108"/>
              <a:gd name="T4" fmla="+- 0 11409 11330"/>
              <a:gd name="T5" fmla="*/ T4 w 446"/>
              <a:gd name="T6" fmla="+- 0 4479 4418"/>
              <a:gd name="T7" fmla="*/ 4479 h 108"/>
              <a:gd name="T8" fmla="+- 0 11436 11330"/>
              <a:gd name="T9" fmla="*/ T8 w 446"/>
              <a:gd name="T10" fmla="+- 0 4418 4418"/>
              <a:gd name="T11" fmla="*/ 4418 h 108"/>
              <a:gd name="T12" fmla="+- 0 11471 11330"/>
              <a:gd name="T13" fmla="*/ T12 w 446"/>
              <a:gd name="T14" fmla="+- 0 4525 4418"/>
              <a:gd name="T15" fmla="*/ 4525 h 108"/>
              <a:gd name="T16" fmla="+- 0 11504 11330"/>
              <a:gd name="T17" fmla="*/ T16 w 446"/>
              <a:gd name="T18" fmla="+- 0 4458 4418"/>
              <a:gd name="T19" fmla="*/ 4458 h 108"/>
              <a:gd name="T20" fmla="+- 0 11521 11330"/>
              <a:gd name="T21" fmla="*/ T20 w 446"/>
              <a:gd name="T22" fmla="+- 0 4479 4418"/>
              <a:gd name="T23" fmla="*/ 4479 h 108"/>
              <a:gd name="T24" fmla="+- 0 11547 11330"/>
              <a:gd name="T25" fmla="*/ T24 w 446"/>
              <a:gd name="T26" fmla="+- 0 4437 4418"/>
              <a:gd name="T27" fmla="*/ 4437 h 108"/>
              <a:gd name="T28" fmla="+- 0 11580 11330"/>
              <a:gd name="T29" fmla="*/ T28 w 446"/>
              <a:gd name="T30" fmla="+- 0 4525 4418"/>
              <a:gd name="T31" fmla="*/ 4525 h 108"/>
              <a:gd name="T32" fmla="+- 0 11617 11330"/>
              <a:gd name="T33" fmla="*/ T32 w 446"/>
              <a:gd name="T34" fmla="+- 0 4426 4418"/>
              <a:gd name="T35" fmla="*/ 4426 h 108"/>
              <a:gd name="T36" fmla="+- 0 11642 11330"/>
              <a:gd name="T37" fmla="*/ T36 w 446"/>
              <a:gd name="T38" fmla="+- 0 4513 4418"/>
              <a:gd name="T39" fmla="*/ 4513 h 108"/>
              <a:gd name="T40" fmla="+- 0 11685 11330"/>
              <a:gd name="T41" fmla="*/ T40 w 446"/>
              <a:gd name="T42" fmla="+- 0 4471 4418"/>
              <a:gd name="T43" fmla="*/ 4471 h 108"/>
              <a:gd name="T44" fmla="+- 0 11775 11330"/>
              <a:gd name="T45" fmla="*/ T44 w 446"/>
              <a:gd name="T46" fmla="+- 0 4472 4418"/>
              <a:gd name="T47" fmla="*/ 4472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46" h="108">
                <a:moveTo>
                  <a:pt x="0" y="61"/>
                </a:moveTo>
                <a:lnTo>
                  <a:pt x="79" y="61"/>
                </a:lnTo>
                <a:lnTo>
                  <a:pt x="106" y="0"/>
                </a:lnTo>
                <a:lnTo>
                  <a:pt x="141" y="107"/>
                </a:lnTo>
                <a:lnTo>
                  <a:pt x="174" y="40"/>
                </a:lnTo>
                <a:lnTo>
                  <a:pt x="191" y="61"/>
                </a:lnTo>
                <a:lnTo>
                  <a:pt x="217" y="19"/>
                </a:lnTo>
                <a:lnTo>
                  <a:pt x="250" y="107"/>
                </a:lnTo>
                <a:lnTo>
                  <a:pt x="287" y="8"/>
                </a:lnTo>
                <a:lnTo>
                  <a:pt x="312" y="95"/>
                </a:lnTo>
                <a:lnTo>
                  <a:pt x="355" y="53"/>
                </a:lnTo>
                <a:lnTo>
                  <a:pt x="445" y="54"/>
                </a:lnTo>
              </a:path>
            </a:pathLst>
          </a:custGeom>
          <a:noFill/>
          <a:ln w="1078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CH"/>
          </a:p>
        </p:txBody>
      </p:sp>
      <p:sp>
        <p:nvSpPr>
          <p:cNvPr id="167" name="Freeform 11">
            <a:extLst>
              <a:ext uri="{FF2B5EF4-FFF2-40B4-BE49-F238E27FC236}">
                <a16:creationId xmlns:a16="http://schemas.microsoft.com/office/drawing/2014/main" id="{5B144B2C-16E6-47FE-AEBD-0792D39F0FF5}"/>
              </a:ext>
            </a:extLst>
          </p:cNvPr>
          <p:cNvSpPr>
            <a:spLocks/>
          </p:cNvSpPr>
          <p:nvPr/>
        </p:nvSpPr>
        <p:spPr bwMode="auto">
          <a:xfrm>
            <a:off x="6106795" y="3547110"/>
            <a:ext cx="283210" cy="68580"/>
          </a:xfrm>
          <a:custGeom>
            <a:avLst/>
            <a:gdLst>
              <a:gd name="T0" fmla="+- 0 11330 11330"/>
              <a:gd name="T1" fmla="*/ T0 w 446"/>
              <a:gd name="T2" fmla="+- 0 4479 4418"/>
              <a:gd name="T3" fmla="*/ 4479 h 108"/>
              <a:gd name="T4" fmla="+- 0 11409 11330"/>
              <a:gd name="T5" fmla="*/ T4 w 446"/>
              <a:gd name="T6" fmla="+- 0 4479 4418"/>
              <a:gd name="T7" fmla="*/ 4479 h 108"/>
              <a:gd name="T8" fmla="+- 0 11436 11330"/>
              <a:gd name="T9" fmla="*/ T8 w 446"/>
              <a:gd name="T10" fmla="+- 0 4418 4418"/>
              <a:gd name="T11" fmla="*/ 4418 h 108"/>
              <a:gd name="T12" fmla="+- 0 11471 11330"/>
              <a:gd name="T13" fmla="*/ T12 w 446"/>
              <a:gd name="T14" fmla="+- 0 4525 4418"/>
              <a:gd name="T15" fmla="*/ 4525 h 108"/>
              <a:gd name="T16" fmla="+- 0 11504 11330"/>
              <a:gd name="T17" fmla="*/ T16 w 446"/>
              <a:gd name="T18" fmla="+- 0 4458 4418"/>
              <a:gd name="T19" fmla="*/ 4458 h 108"/>
              <a:gd name="T20" fmla="+- 0 11521 11330"/>
              <a:gd name="T21" fmla="*/ T20 w 446"/>
              <a:gd name="T22" fmla="+- 0 4479 4418"/>
              <a:gd name="T23" fmla="*/ 4479 h 108"/>
              <a:gd name="T24" fmla="+- 0 11547 11330"/>
              <a:gd name="T25" fmla="*/ T24 w 446"/>
              <a:gd name="T26" fmla="+- 0 4437 4418"/>
              <a:gd name="T27" fmla="*/ 4437 h 108"/>
              <a:gd name="T28" fmla="+- 0 11580 11330"/>
              <a:gd name="T29" fmla="*/ T28 w 446"/>
              <a:gd name="T30" fmla="+- 0 4525 4418"/>
              <a:gd name="T31" fmla="*/ 4525 h 108"/>
              <a:gd name="T32" fmla="+- 0 11617 11330"/>
              <a:gd name="T33" fmla="*/ T32 w 446"/>
              <a:gd name="T34" fmla="+- 0 4426 4418"/>
              <a:gd name="T35" fmla="*/ 4426 h 108"/>
              <a:gd name="T36" fmla="+- 0 11642 11330"/>
              <a:gd name="T37" fmla="*/ T36 w 446"/>
              <a:gd name="T38" fmla="+- 0 4513 4418"/>
              <a:gd name="T39" fmla="*/ 4513 h 108"/>
              <a:gd name="T40" fmla="+- 0 11685 11330"/>
              <a:gd name="T41" fmla="*/ T40 w 446"/>
              <a:gd name="T42" fmla="+- 0 4471 4418"/>
              <a:gd name="T43" fmla="*/ 4471 h 108"/>
              <a:gd name="T44" fmla="+- 0 11775 11330"/>
              <a:gd name="T45" fmla="*/ T44 w 446"/>
              <a:gd name="T46" fmla="+- 0 4472 4418"/>
              <a:gd name="T47" fmla="*/ 4472 h 1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46" h="108">
                <a:moveTo>
                  <a:pt x="0" y="61"/>
                </a:moveTo>
                <a:lnTo>
                  <a:pt x="79" y="61"/>
                </a:lnTo>
                <a:lnTo>
                  <a:pt x="106" y="0"/>
                </a:lnTo>
                <a:lnTo>
                  <a:pt x="141" y="107"/>
                </a:lnTo>
                <a:lnTo>
                  <a:pt x="174" y="40"/>
                </a:lnTo>
                <a:lnTo>
                  <a:pt x="191" y="61"/>
                </a:lnTo>
                <a:lnTo>
                  <a:pt x="217" y="19"/>
                </a:lnTo>
                <a:lnTo>
                  <a:pt x="250" y="107"/>
                </a:lnTo>
                <a:lnTo>
                  <a:pt x="287" y="8"/>
                </a:lnTo>
                <a:lnTo>
                  <a:pt x="312" y="95"/>
                </a:lnTo>
                <a:lnTo>
                  <a:pt x="355" y="53"/>
                </a:lnTo>
                <a:lnTo>
                  <a:pt x="445" y="54"/>
                </a:lnTo>
              </a:path>
            </a:pathLst>
          </a:custGeom>
          <a:noFill/>
          <a:ln w="1078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fr-CH"/>
          </a:p>
        </p:txBody>
      </p:sp>
      <p:sp>
        <p:nvSpPr>
          <p:cNvPr id="1081" name="ZoneTexte 1080">
            <a:extLst>
              <a:ext uri="{FF2B5EF4-FFF2-40B4-BE49-F238E27FC236}">
                <a16:creationId xmlns:a16="http://schemas.microsoft.com/office/drawing/2014/main" id="{DE10F1E7-5F95-43D7-9CEE-33044F6F2A73}"/>
              </a:ext>
            </a:extLst>
          </p:cNvPr>
          <p:cNvSpPr txBox="1"/>
          <p:nvPr/>
        </p:nvSpPr>
        <p:spPr>
          <a:xfrm>
            <a:off x="5925879" y="1765005"/>
            <a:ext cx="1450192" cy="646331"/>
          </a:xfrm>
          <a:prstGeom prst="rect">
            <a:avLst/>
          </a:prstGeom>
          <a:noFill/>
        </p:spPr>
        <p:txBody>
          <a:bodyPr wrap="square" rtlCol="0">
            <a:spAutoFit/>
          </a:bodyPr>
          <a:lstStyle/>
          <a:p>
            <a:r>
              <a:rPr lang="fr-CH" dirty="0"/>
              <a:t>Physical </a:t>
            </a:r>
            <a:r>
              <a:rPr lang="fr-CH" dirty="0" err="1"/>
              <a:t>domain</a:t>
            </a:r>
            <a:endParaRPr lang="fr-CH" dirty="0"/>
          </a:p>
        </p:txBody>
      </p:sp>
      <p:sp>
        <p:nvSpPr>
          <p:cNvPr id="1082" name="ZoneTexte 1081">
            <a:extLst>
              <a:ext uri="{FF2B5EF4-FFF2-40B4-BE49-F238E27FC236}">
                <a16:creationId xmlns:a16="http://schemas.microsoft.com/office/drawing/2014/main" id="{A8650D8D-2C6E-4FA3-8D00-763A2D513677}"/>
              </a:ext>
            </a:extLst>
          </p:cNvPr>
          <p:cNvSpPr txBox="1"/>
          <p:nvPr/>
        </p:nvSpPr>
        <p:spPr>
          <a:xfrm>
            <a:off x="8584019" y="1969093"/>
            <a:ext cx="1450192" cy="646331"/>
          </a:xfrm>
          <a:prstGeom prst="rect">
            <a:avLst/>
          </a:prstGeom>
          <a:noFill/>
        </p:spPr>
        <p:txBody>
          <a:bodyPr wrap="square" rtlCol="0">
            <a:spAutoFit/>
          </a:bodyPr>
          <a:lstStyle/>
          <a:p>
            <a:r>
              <a:rPr lang="fr-CH" dirty="0"/>
              <a:t>Cognitive </a:t>
            </a:r>
            <a:r>
              <a:rPr lang="fr-CH" dirty="0" err="1"/>
              <a:t>domain</a:t>
            </a:r>
            <a:endParaRPr lang="fr-CH" dirty="0"/>
          </a:p>
        </p:txBody>
      </p:sp>
      <p:sp>
        <p:nvSpPr>
          <p:cNvPr id="1084" name="ZoneTexte 1083">
            <a:extLst>
              <a:ext uri="{FF2B5EF4-FFF2-40B4-BE49-F238E27FC236}">
                <a16:creationId xmlns:a16="http://schemas.microsoft.com/office/drawing/2014/main" id="{8417A83D-5AF9-4732-8A22-809AD9FD09D2}"/>
              </a:ext>
            </a:extLst>
          </p:cNvPr>
          <p:cNvSpPr txBox="1"/>
          <p:nvPr/>
        </p:nvSpPr>
        <p:spPr>
          <a:xfrm>
            <a:off x="5989674" y="4649972"/>
            <a:ext cx="1386397" cy="646331"/>
          </a:xfrm>
          <a:prstGeom prst="rect">
            <a:avLst/>
          </a:prstGeom>
          <a:noFill/>
        </p:spPr>
        <p:txBody>
          <a:bodyPr wrap="square" rtlCol="0">
            <a:spAutoFit/>
          </a:bodyPr>
          <a:lstStyle/>
          <a:p>
            <a:r>
              <a:rPr lang="fr-CH" dirty="0" err="1"/>
              <a:t>Emotional</a:t>
            </a:r>
            <a:r>
              <a:rPr lang="fr-CH" dirty="0"/>
              <a:t> </a:t>
            </a:r>
            <a:r>
              <a:rPr lang="fr-CH" dirty="0" err="1"/>
              <a:t>domain</a:t>
            </a:r>
            <a:endParaRPr lang="fr-CH" dirty="0"/>
          </a:p>
        </p:txBody>
      </p:sp>
      <p:sp>
        <p:nvSpPr>
          <p:cNvPr id="1085" name="ZoneTexte 1084">
            <a:extLst>
              <a:ext uri="{FF2B5EF4-FFF2-40B4-BE49-F238E27FC236}">
                <a16:creationId xmlns:a16="http://schemas.microsoft.com/office/drawing/2014/main" id="{C424551C-FAA0-44DB-973D-9A2358AB3FC0}"/>
              </a:ext>
            </a:extLst>
          </p:cNvPr>
          <p:cNvSpPr txBox="1"/>
          <p:nvPr/>
        </p:nvSpPr>
        <p:spPr>
          <a:xfrm>
            <a:off x="8711609" y="4843386"/>
            <a:ext cx="1450192" cy="646331"/>
          </a:xfrm>
          <a:prstGeom prst="rect">
            <a:avLst/>
          </a:prstGeom>
          <a:noFill/>
        </p:spPr>
        <p:txBody>
          <a:bodyPr wrap="square" rtlCol="0">
            <a:spAutoFit/>
          </a:bodyPr>
          <a:lstStyle/>
          <a:p>
            <a:r>
              <a:rPr lang="fr-CH" dirty="0"/>
              <a:t>Social </a:t>
            </a:r>
            <a:r>
              <a:rPr lang="fr-CH" dirty="0" err="1"/>
              <a:t>domain</a:t>
            </a:r>
            <a:r>
              <a:rPr lang="fr-CH" dirty="0"/>
              <a:t> </a:t>
            </a:r>
          </a:p>
        </p:txBody>
      </p:sp>
      <p:sp>
        <p:nvSpPr>
          <p:cNvPr id="1086" name="Espace réservé du pied de page 1085">
            <a:extLst>
              <a:ext uri="{FF2B5EF4-FFF2-40B4-BE49-F238E27FC236}">
                <a16:creationId xmlns:a16="http://schemas.microsoft.com/office/drawing/2014/main" id="{699192F5-F0B0-42DB-8748-0B180E679453}"/>
              </a:ext>
            </a:extLst>
          </p:cNvPr>
          <p:cNvSpPr>
            <a:spLocks noGrp="1"/>
          </p:cNvSpPr>
          <p:nvPr>
            <p:ph type="ftr" sz="quarter" idx="11"/>
          </p:nvPr>
        </p:nvSpPr>
        <p:spPr>
          <a:xfrm>
            <a:off x="2192216" y="6356350"/>
            <a:ext cx="4478216" cy="365125"/>
          </a:xfrm>
        </p:spPr>
        <p:txBody>
          <a:bodyPr/>
          <a:lstStyle/>
          <a:p>
            <a:r>
              <a:rPr lang="en-US" dirty="0"/>
              <a:t>Rose-Marie Repond  EUPEA</a:t>
            </a:r>
          </a:p>
        </p:txBody>
      </p:sp>
      <p:sp>
        <p:nvSpPr>
          <p:cNvPr id="128" name="Espace réservé du numéro de diapositive 127">
            <a:extLst>
              <a:ext uri="{FF2B5EF4-FFF2-40B4-BE49-F238E27FC236}">
                <a16:creationId xmlns:a16="http://schemas.microsoft.com/office/drawing/2014/main" id="{BE922EFC-DDA7-4A72-9BA8-86FC668A2BB9}"/>
              </a:ext>
            </a:extLst>
          </p:cNvPr>
          <p:cNvSpPr>
            <a:spLocks noGrp="1"/>
          </p:cNvSpPr>
          <p:nvPr>
            <p:ph type="sldNum" sz="quarter" idx="12"/>
          </p:nvPr>
        </p:nvSpPr>
        <p:spPr/>
        <p:txBody>
          <a:bodyPr/>
          <a:lstStyle/>
          <a:p>
            <a:fld id="{FBF4F8BB-A6A2-481C-8953-6CE326657B67}" type="slidenum">
              <a:rPr lang="en-US" smtClean="0"/>
              <a:t>5</a:t>
            </a:fld>
            <a:endParaRPr lang="en-US" dirty="0"/>
          </a:p>
        </p:txBody>
      </p:sp>
      <p:sp>
        <p:nvSpPr>
          <p:cNvPr id="4" name="ZoneTexte 3">
            <a:extLst>
              <a:ext uri="{FF2B5EF4-FFF2-40B4-BE49-F238E27FC236}">
                <a16:creationId xmlns:a16="http://schemas.microsoft.com/office/drawing/2014/main" id="{E1139D71-155C-4BCF-8175-3864FEB203A6}"/>
              </a:ext>
            </a:extLst>
          </p:cNvPr>
          <p:cNvSpPr txBox="1"/>
          <p:nvPr/>
        </p:nvSpPr>
        <p:spPr>
          <a:xfrm>
            <a:off x="7572950" y="3581400"/>
            <a:ext cx="632102" cy="369332"/>
          </a:xfrm>
          <a:prstGeom prst="rect">
            <a:avLst/>
          </a:prstGeom>
          <a:noFill/>
        </p:spPr>
        <p:txBody>
          <a:bodyPr wrap="square" rtlCol="0">
            <a:spAutoFit/>
          </a:bodyPr>
          <a:lstStyle/>
          <a:p>
            <a:r>
              <a:rPr lang="fr-CH" dirty="0"/>
              <a:t>PL</a:t>
            </a:r>
          </a:p>
        </p:txBody>
      </p:sp>
    </p:spTree>
    <p:extLst>
      <p:ext uri="{BB962C8B-B14F-4D97-AF65-F5344CB8AC3E}">
        <p14:creationId xmlns:p14="http://schemas.microsoft.com/office/powerpoint/2010/main" val="318932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strength of physical literacy</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cs typeface="Calibri Light"/>
              </a:rPr>
              <a:t>People with a high level of physical literacy have elements from different learning domains </a:t>
            </a:r>
          </a:p>
          <a:p>
            <a:endParaRPr lang="en-US" b="1" dirty="0">
              <a:cs typeface="Calibri Light"/>
            </a:endParaRPr>
          </a:p>
          <a:p>
            <a:r>
              <a:rPr lang="en-US" b="1" dirty="0">
                <a:cs typeface="Calibri Light"/>
              </a:rPr>
              <a:t>What makes people pursue physical activity across  the life span :  when those elements bond with other elements so they turn into these movement compounds.</a:t>
            </a:r>
          </a:p>
          <a:p>
            <a:endParaRPr lang="en-US" b="1" dirty="0">
              <a:cs typeface="Calibri Light"/>
            </a:endParaRPr>
          </a:p>
          <a:p>
            <a:r>
              <a:rPr lang="en-US" b="1" dirty="0">
                <a:cs typeface="Calibri Light"/>
              </a:rPr>
              <a:t>Physical literacy is elemental – D. </a:t>
            </a:r>
            <a:r>
              <a:rPr lang="en-US" b="1" dirty="0" err="1">
                <a:cs typeface="Calibri Light"/>
              </a:rPr>
              <a:t>Duddley</a:t>
            </a:r>
            <a:r>
              <a:rPr lang="en-US" b="1" dirty="0">
                <a:cs typeface="Calibri Light"/>
              </a:rPr>
              <a:t> likes to think of all the different components as part of a periodic chart. People with a high level of physical literacy have elements from different learning domains. </a:t>
            </a:r>
          </a:p>
          <a:p>
            <a:pPr marL="0" indent="0">
              <a:buNone/>
            </a:pPr>
            <a:endParaRPr lang="en-US" b="1" dirty="0">
              <a:cs typeface="Calibri Light"/>
            </a:endParaRPr>
          </a:p>
          <a:p>
            <a:endParaRPr lang="en-US" b="1" dirty="0">
              <a:cs typeface="Calibri Light"/>
            </a:endParaRPr>
          </a:p>
        </p:txBody>
      </p:sp>
      <p:sp>
        <p:nvSpPr>
          <p:cNvPr id="4" name="Espace réservé du pied de page 3">
            <a:extLst>
              <a:ext uri="{FF2B5EF4-FFF2-40B4-BE49-F238E27FC236}">
                <a16:creationId xmlns:a16="http://schemas.microsoft.com/office/drawing/2014/main" id="{F5107574-00BA-47F0-AC3E-417F6CBEFEA0}"/>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ABA0F6C6-4093-44F5-BE9B-1538A9EEDC9A}"/>
              </a:ext>
            </a:extLst>
          </p:cNvPr>
          <p:cNvSpPr>
            <a:spLocks noGrp="1"/>
          </p:cNvSpPr>
          <p:nvPr>
            <p:ph type="sldNum" sz="quarter" idx="12"/>
          </p:nvPr>
        </p:nvSpPr>
        <p:spPr/>
        <p:txBody>
          <a:bodyPr/>
          <a:lstStyle/>
          <a:p>
            <a:fld id="{FBF4F8BB-A6A2-481C-8953-6CE326657B67}" type="slidenum">
              <a:rPr lang="en-US" smtClean="0"/>
              <a:t>6</a:t>
            </a:fld>
            <a:endParaRPr lang="en-US" dirty="0"/>
          </a:p>
        </p:txBody>
      </p:sp>
    </p:spTree>
    <p:extLst>
      <p:ext uri="{BB962C8B-B14F-4D97-AF65-F5344CB8AC3E}">
        <p14:creationId xmlns:p14="http://schemas.microsoft.com/office/powerpoint/2010/main" val="346308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3.Physical literacy – EU, UNESCO</a:t>
            </a:r>
          </a:p>
        </p:txBody>
      </p:sp>
      <p:sp>
        <p:nvSpPr>
          <p:cNvPr id="3" name="Content Placeholder 2"/>
          <p:cNvSpPr>
            <a:spLocks noGrp="1"/>
          </p:cNvSpPr>
          <p:nvPr>
            <p:ph idx="1"/>
          </p:nvPr>
        </p:nvSpPr>
        <p:spPr/>
        <p:txBody>
          <a:bodyPr vert="horz" lIns="91440" tIns="45720" rIns="91440" bIns="45720" rtlCol="0" anchor="t">
            <a:normAutofit/>
          </a:bodyPr>
          <a:lstStyle/>
          <a:p>
            <a:r>
              <a:rPr lang="en-US" b="1" dirty="0">
                <a:cs typeface="Calibri Light"/>
              </a:rPr>
              <a:t>European policy context :  Key competences  and basic skills development :</a:t>
            </a:r>
          </a:p>
          <a:p>
            <a:pPr lvl="1"/>
            <a:r>
              <a:rPr lang="en-US" b="1" dirty="0">
                <a:cs typeface="Calibri Light"/>
              </a:rPr>
              <a:t>… promoting a variety of learning approaches and contexts, in a lifelong learning perspectives </a:t>
            </a:r>
          </a:p>
          <a:p>
            <a:r>
              <a:rPr lang="en-US" b="1" dirty="0">
                <a:cs typeface="Calibri Light"/>
              </a:rPr>
              <a:t>UNESCO : in line with the Charter – a proposal to establish common </a:t>
            </a:r>
            <a:r>
              <a:rPr lang="en-US" b="1" dirty="0" err="1">
                <a:cs typeface="Calibri Light"/>
              </a:rPr>
              <a:t>pilars</a:t>
            </a:r>
            <a:r>
              <a:rPr lang="en-US" b="1" dirty="0">
                <a:cs typeface="Calibri Light"/>
              </a:rPr>
              <a:t> of Physical Literacy (2017)</a:t>
            </a:r>
          </a:p>
          <a:p>
            <a:r>
              <a:rPr lang="en-US" b="1" dirty="0">
                <a:cs typeface="Calibri Light"/>
              </a:rPr>
              <a:t>Kazan action plan: physical education, physical activity and sport are “fundamental rights for all” – and as such, constitute important components of equitable and quality education (SDG 4.1). Physical literacy provides the basis for lifelong participating in physical activity and health benefits.</a:t>
            </a:r>
          </a:p>
          <a:p>
            <a:endParaRPr lang="en-US" b="1" dirty="0">
              <a:cs typeface="Calibri Light"/>
            </a:endParaRPr>
          </a:p>
        </p:txBody>
      </p:sp>
      <p:sp>
        <p:nvSpPr>
          <p:cNvPr id="4" name="Espace réservé du pied de page 3">
            <a:extLst>
              <a:ext uri="{FF2B5EF4-FFF2-40B4-BE49-F238E27FC236}">
                <a16:creationId xmlns:a16="http://schemas.microsoft.com/office/drawing/2014/main" id="{F5107574-00BA-47F0-AC3E-417F6CBEFEA0}"/>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ABA0F6C6-4093-44F5-BE9B-1538A9EEDC9A}"/>
              </a:ext>
            </a:extLst>
          </p:cNvPr>
          <p:cNvSpPr>
            <a:spLocks noGrp="1"/>
          </p:cNvSpPr>
          <p:nvPr>
            <p:ph type="sldNum" sz="quarter" idx="12"/>
          </p:nvPr>
        </p:nvSpPr>
        <p:spPr/>
        <p:txBody>
          <a:bodyPr/>
          <a:lstStyle/>
          <a:p>
            <a:fld id="{FBF4F8BB-A6A2-481C-8953-6CE326657B67}" type="slidenum">
              <a:rPr lang="en-US" smtClean="0"/>
              <a:t>7</a:t>
            </a:fld>
            <a:endParaRPr lang="en-US" dirty="0"/>
          </a:p>
        </p:txBody>
      </p:sp>
    </p:spTree>
    <p:extLst>
      <p:ext uri="{BB962C8B-B14F-4D97-AF65-F5344CB8AC3E}">
        <p14:creationId xmlns:p14="http://schemas.microsoft.com/office/powerpoint/2010/main" val="1124260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Physical literacy – WHO, OECD, IOC</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b="1" dirty="0">
                <a:cs typeface="Calibri Light"/>
              </a:rPr>
              <a:t>Global Action Plan for Physical Activity (2018-2023) 	</a:t>
            </a:r>
          </a:p>
          <a:p>
            <a:pPr lvl="1"/>
            <a:r>
              <a:rPr lang="en-US" b="1" dirty="0">
                <a:cs typeface="Calibri Light"/>
              </a:rPr>
              <a:t>… incorporating a Physical literacy across the life course and the ability range </a:t>
            </a:r>
          </a:p>
          <a:p>
            <a:pPr lvl="1"/>
            <a:r>
              <a:rPr lang="en-US" b="1" dirty="0">
                <a:cs typeface="Calibri Light"/>
              </a:rPr>
              <a:t>Strengthen formal training on physical education, physical activity, fundamental movement skills and physical literacy (members) …. </a:t>
            </a:r>
          </a:p>
          <a:p>
            <a:pPr lvl="1"/>
            <a:endParaRPr lang="en-US" b="1" dirty="0">
              <a:cs typeface="Calibri Light"/>
            </a:endParaRPr>
          </a:p>
          <a:p>
            <a:pPr marL="0" indent="0">
              <a:buNone/>
            </a:pPr>
            <a:r>
              <a:rPr lang="en-US" b="1" dirty="0">
                <a:cs typeface="Calibri Light"/>
              </a:rPr>
              <a:t>OECD : “Stock-taking Exercise on Physical and Health Education “ – first time that 	OECD focus on physical and health education as part of it policy analysis 	(Education 2030)</a:t>
            </a:r>
          </a:p>
          <a:p>
            <a:pPr marL="0" indent="0">
              <a:buNone/>
            </a:pPr>
            <a:r>
              <a:rPr lang="en-US" b="1" dirty="0">
                <a:cs typeface="Calibri Light"/>
              </a:rPr>
              <a:t>IOC: 	</a:t>
            </a:r>
            <a:r>
              <a:rPr lang="en-US" dirty="0">
                <a:effectLst/>
                <a:latin typeface="Arial" panose="020B0604020202020204" pitchFamily="34" charset="0"/>
              </a:rPr>
              <a:t>Physical activity exists in many forms, including, but not limited to, 	sport, recreation, unstructured play, dance and exercise. Not all 	children have positive experiences in sport and physical activity. 	We want to change that. (Olympic Values Education, preface)</a:t>
            </a:r>
            <a:endParaRPr lang="en-US" b="1" dirty="0">
              <a:cs typeface="Calibri Light"/>
            </a:endParaRPr>
          </a:p>
          <a:p>
            <a:pPr marL="0" indent="0">
              <a:buNone/>
            </a:pPr>
            <a:endParaRPr lang="en-US" b="1" dirty="0">
              <a:cs typeface="Calibri Light"/>
            </a:endParaRPr>
          </a:p>
          <a:p>
            <a:pPr marL="0" indent="0">
              <a:buNone/>
            </a:pPr>
            <a:endParaRPr lang="en-US" b="1" dirty="0">
              <a:cs typeface="Calibri Light"/>
            </a:endParaRPr>
          </a:p>
        </p:txBody>
      </p:sp>
      <p:sp>
        <p:nvSpPr>
          <p:cNvPr id="4" name="Espace réservé du pied de page 3">
            <a:extLst>
              <a:ext uri="{FF2B5EF4-FFF2-40B4-BE49-F238E27FC236}">
                <a16:creationId xmlns:a16="http://schemas.microsoft.com/office/drawing/2014/main" id="{F5107574-00BA-47F0-AC3E-417F6CBEFEA0}"/>
              </a:ext>
            </a:extLst>
          </p:cNvPr>
          <p:cNvSpPr>
            <a:spLocks noGrp="1"/>
          </p:cNvSpPr>
          <p:nvPr>
            <p:ph type="ftr" sz="quarter" idx="11"/>
          </p:nvPr>
        </p:nvSpPr>
        <p:spPr/>
        <p:txBody>
          <a:bodyPr/>
          <a:lstStyle/>
          <a:p>
            <a:r>
              <a:rPr lang="en-US" dirty="0"/>
              <a:t>Rose-Marie Repond  EUPEA</a:t>
            </a:r>
          </a:p>
        </p:txBody>
      </p:sp>
      <p:sp>
        <p:nvSpPr>
          <p:cNvPr id="5" name="Espace réservé du numéro de diapositive 4">
            <a:extLst>
              <a:ext uri="{FF2B5EF4-FFF2-40B4-BE49-F238E27FC236}">
                <a16:creationId xmlns:a16="http://schemas.microsoft.com/office/drawing/2014/main" id="{ABA0F6C6-4093-44F5-BE9B-1538A9EEDC9A}"/>
              </a:ext>
            </a:extLst>
          </p:cNvPr>
          <p:cNvSpPr>
            <a:spLocks noGrp="1"/>
          </p:cNvSpPr>
          <p:nvPr>
            <p:ph type="sldNum" sz="quarter" idx="12"/>
          </p:nvPr>
        </p:nvSpPr>
        <p:spPr/>
        <p:txBody>
          <a:bodyPr/>
          <a:lstStyle/>
          <a:p>
            <a:fld id="{FBF4F8BB-A6A2-481C-8953-6CE326657B67}" type="slidenum">
              <a:rPr lang="en-US" smtClean="0"/>
              <a:t>8</a:t>
            </a:fld>
            <a:endParaRPr lang="en-US" dirty="0"/>
          </a:p>
        </p:txBody>
      </p:sp>
    </p:spTree>
    <p:extLst>
      <p:ext uri="{BB962C8B-B14F-4D97-AF65-F5344CB8AC3E}">
        <p14:creationId xmlns:p14="http://schemas.microsoft.com/office/powerpoint/2010/main" val="157463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WHY is PL important ?</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a:buFont typeface="Arial"/>
              <a:buChar char="•"/>
            </a:pPr>
            <a:r>
              <a:rPr lang="en-GB" dirty="0">
                <a:ea typeface="+mj-lt"/>
                <a:cs typeface="+mj-lt"/>
              </a:rPr>
              <a:t>PL challenges the way in which individuals engage in and understand physical activity </a:t>
            </a:r>
          </a:p>
          <a:p>
            <a:pPr>
              <a:buFont typeface="Arial"/>
              <a:buChar char="•"/>
            </a:pPr>
            <a:r>
              <a:rPr lang="en-GB" dirty="0">
                <a:ea typeface="+mj-lt"/>
                <a:cs typeface="+mj-lt"/>
              </a:rPr>
              <a:t>PL offers an alternative approach to encourage individuals to engage in physical activity  to improve themselves by developing their physical , cognitive, emotional and social attributes. </a:t>
            </a:r>
          </a:p>
          <a:p>
            <a:pPr>
              <a:buFont typeface="Arial"/>
              <a:buChar char="•"/>
            </a:pPr>
            <a:r>
              <a:rPr lang="en-GB" dirty="0">
                <a:ea typeface="+mj-lt"/>
                <a:cs typeface="+mj-lt"/>
              </a:rPr>
              <a:t>PL is the golden thread that radiates through play, physical education physical recreation, fitness, sport, active lives.</a:t>
            </a:r>
          </a:p>
          <a:p>
            <a:pPr>
              <a:buFont typeface="Arial"/>
              <a:buChar char="•"/>
            </a:pPr>
            <a:r>
              <a:rPr lang="en-GB" dirty="0">
                <a:ea typeface="+mj-lt"/>
                <a:cs typeface="+mj-lt"/>
              </a:rPr>
              <a:t>Human learn for different reasons – PL becomes self-evident as individuals engage with the work and learn to move their bodies for different reasons</a:t>
            </a:r>
          </a:p>
          <a:p>
            <a:pPr marL="0" indent="0">
              <a:buNone/>
            </a:pPr>
            <a:endParaRPr lang="en-GB" dirty="0">
              <a:ea typeface="+mj-lt"/>
              <a:cs typeface="+mj-lt"/>
            </a:endParaRPr>
          </a:p>
          <a:p>
            <a:pPr>
              <a:buFont typeface="Arial"/>
              <a:buChar char="•"/>
            </a:pPr>
            <a:endParaRPr lang="en-GB" dirty="0">
              <a:ea typeface="+mj-lt"/>
              <a:cs typeface="+mj-lt"/>
            </a:endParaRPr>
          </a:p>
        </p:txBody>
      </p:sp>
      <p:sp>
        <p:nvSpPr>
          <p:cNvPr id="4" name="Espace réservé du pied de page 3">
            <a:extLst>
              <a:ext uri="{FF2B5EF4-FFF2-40B4-BE49-F238E27FC236}">
                <a16:creationId xmlns:a16="http://schemas.microsoft.com/office/drawing/2014/main" id="{F698CE70-12BB-4778-82C1-A3760EE17C24}"/>
              </a:ext>
            </a:extLst>
          </p:cNvPr>
          <p:cNvSpPr>
            <a:spLocks noGrp="1"/>
          </p:cNvSpPr>
          <p:nvPr>
            <p:ph type="ftr" sz="quarter" idx="11"/>
          </p:nvPr>
        </p:nvSpPr>
        <p:spPr/>
        <p:txBody>
          <a:bodyPr/>
          <a:lstStyle/>
          <a:p>
            <a:r>
              <a:rPr lang="en-US"/>
              <a:t>Rose-Marie Repond  EUPEA</a:t>
            </a:r>
            <a:endParaRPr lang="en-US" dirty="0"/>
          </a:p>
        </p:txBody>
      </p:sp>
      <p:sp>
        <p:nvSpPr>
          <p:cNvPr id="5" name="Espace réservé du numéro de diapositive 4">
            <a:extLst>
              <a:ext uri="{FF2B5EF4-FFF2-40B4-BE49-F238E27FC236}">
                <a16:creationId xmlns:a16="http://schemas.microsoft.com/office/drawing/2014/main" id="{2B4D423D-53CA-40AB-B214-4F908F94A5A5}"/>
              </a:ext>
            </a:extLst>
          </p:cNvPr>
          <p:cNvSpPr>
            <a:spLocks noGrp="1"/>
          </p:cNvSpPr>
          <p:nvPr>
            <p:ph type="sldNum" sz="quarter" idx="12"/>
          </p:nvPr>
        </p:nvSpPr>
        <p:spPr/>
        <p:txBody>
          <a:bodyPr/>
          <a:lstStyle/>
          <a:p>
            <a:fld id="{FBF4F8BB-A6A2-481C-8953-6CE326657B67}" type="slidenum">
              <a:rPr lang="en-US" smtClean="0"/>
              <a:t>9</a:t>
            </a:fld>
            <a:endParaRPr lang="en-US" dirty="0"/>
          </a:p>
        </p:txBody>
      </p:sp>
    </p:spTree>
    <p:extLst>
      <p:ext uri="{BB962C8B-B14F-4D97-AF65-F5344CB8AC3E}">
        <p14:creationId xmlns:p14="http://schemas.microsoft.com/office/powerpoint/2010/main" val="957597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3ED0CCD313D541B9E422F62760531C" ma:contentTypeVersion="5" ma:contentTypeDescription="Create a new document." ma:contentTypeScope="" ma:versionID="c0bbbd92beb4fbc9332c9028c9a46c64">
  <xsd:schema xmlns:xsd="http://www.w3.org/2001/XMLSchema" xmlns:xs="http://www.w3.org/2001/XMLSchema" xmlns:p="http://schemas.microsoft.com/office/2006/metadata/properties" xmlns:ns3="983ace5f-5487-452e-ad1a-9a8320b1aa6b" xmlns:ns4="f6e48241-9db4-4d00-a436-b6d7a01b31f0" targetNamespace="http://schemas.microsoft.com/office/2006/metadata/properties" ma:root="true" ma:fieldsID="3506e0f09a1deb37cfbd9de0d2299f16" ns3:_="" ns4:_="">
    <xsd:import namespace="983ace5f-5487-452e-ad1a-9a8320b1aa6b"/>
    <xsd:import namespace="f6e48241-9db4-4d00-a436-b6d7a01b31f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3ace5f-5487-452e-ad1a-9a8320b1aa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e48241-9db4-4d00-a436-b6d7a01b31f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69C994-6CE7-407F-84AC-7AE18C24348B}">
  <ds:schemaRefs>
    <ds:schemaRef ds:uri="http://purl.org/dc/terms/"/>
    <ds:schemaRef ds:uri="http://schemas.microsoft.com/office/2006/metadata/properties"/>
    <ds:schemaRef ds:uri="983ace5f-5487-452e-ad1a-9a8320b1aa6b"/>
    <ds:schemaRef ds:uri="f6e48241-9db4-4d00-a436-b6d7a01b31f0"/>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1075BD5-D13F-4DAB-B962-B1B67D36D1F6}">
  <ds:schemaRefs>
    <ds:schemaRef ds:uri="http://schemas.microsoft.com/sharepoint/v3/contenttype/forms"/>
  </ds:schemaRefs>
</ds:datastoreItem>
</file>

<file path=customXml/itemProps3.xml><?xml version="1.0" encoding="utf-8"?>
<ds:datastoreItem xmlns:ds="http://schemas.openxmlformats.org/officeDocument/2006/customXml" ds:itemID="{61CECA8D-BDD3-47AB-926A-357297064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3ace5f-5487-452e-ad1a-9a8320b1aa6b"/>
    <ds:schemaRef ds:uri="f6e48241-9db4-4d00-a436-b6d7a01b31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3338</Words>
  <Application>Microsoft Office PowerPoint</Application>
  <PresentationFormat>Grand écran</PresentationFormat>
  <Paragraphs>226</Paragraphs>
  <Slides>17</Slides>
  <Notes>17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Calibri Light</vt:lpstr>
      <vt:lpstr>Office Theme</vt:lpstr>
      <vt:lpstr>Présentation PowerPoint</vt:lpstr>
      <vt:lpstr>Physical literacy as a learning life long journey</vt:lpstr>
      <vt:lpstr>1. Physical literacy as a life long journey</vt:lpstr>
      <vt:lpstr>2. What is Physical literacy? Definition</vt:lpstr>
      <vt:lpstr>4 domains in Physical literacy  </vt:lpstr>
      <vt:lpstr>The strength of physical literacy</vt:lpstr>
      <vt:lpstr>3.Physical literacy – EU, UNESCO</vt:lpstr>
      <vt:lpstr>Physical literacy – WHO, OECD, IOC</vt:lpstr>
      <vt:lpstr>4. WHY is PL important ?</vt:lpstr>
      <vt:lpstr>5. Physical literacy within our society</vt:lpstr>
      <vt:lpstr>WHY is PL in education?</vt:lpstr>
      <vt:lpstr> </vt:lpstr>
      <vt:lpstr>6. WHERE am I on my PL journey? </vt:lpstr>
      <vt:lpstr>7. HOW to implement Physical literacy? </vt:lpstr>
      <vt:lpstr>HOW …  guide for a school / a club (https://www.sportaus.gov.au/physical_literacy)</vt:lpstr>
      <vt:lpstr>8. HOW …  for you  (https://www.sportaus.gov.au/physical_literacy)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dc:creator>
  <cp:lastModifiedBy>Rose-Marie Repond</cp:lastModifiedBy>
  <cp:revision>526</cp:revision>
  <cp:lastPrinted>2021-04-13T13:39:14Z</cp:lastPrinted>
  <dcterms:created xsi:type="dcterms:W3CDTF">2020-01-02T12:18:44Z</dcterms:created>
  <dcterms:modified xsi:type="dcterms:W3CDTF">2021-04-14T06:39:13Z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0x010100713ED0CCD313D541B9E422F62760531C</vt:lpwstr>
  </property>
</Properties>
</file>